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9"/>
  </p:notesMasterIdLst>
  <p:sldIdLst>
    <p:sldId id="256" r:id="rId2"/>
    <p:sldId id="262" r:id="rId3"/>
    <p:sldId id="261" r:id="rId4"/>
    <p:sldId id="477" r:id="rId5"/>
    <p:sldId id="478" r:id="rId6"/>
    <p:sldId id="495" r:id="rId7"/>
    <p:sldId id="562" r:id="rId8"/>
    <p:sldId id="573" r:id="rId9"/>
    <p:sldId id="568" r:id="rId10"/>
    <p:sldId id="565" r:id="rId11"/>
    <p:sldId id="263" r:id="rId12"/>
    <p:sldId id="278" r:id="rId13"/>
    <p:sldId id="264" r:id="rId14"/>
    <p:sldId id="265" r:id="rId15"/>
    <p:sldId id="266" r:id="rId16"/>
    <p:sldId id="270" r:id="rId17"/>
    <p:sldId id="271" r:id="rId18"/>
  </p:sldIdLst>
  <p:sldSz cx="9144000" cy="5143500" type="screen16x9"/>
  <p:notesSz cx="6858000" cy="9144000"/>
  <p:embeddedFontLst>
    <p:embeddedFont>
      <p:font typeface="Sora" panose="020B0604020202020204" charset="0"/>
      <p:regular r:id="rId20"/>
      <p:bold r:id="rId21"/>
    </p:embeddedFont>
    <p:embeddedFont>
      <p:font typeface="Sora ExtraBold" panose="020B0604020202020204" charset="0"/>
      <p:bold r:id="rId22"/>
    </p:embeddedFont>
    <p:embeddedFont>
      <p:font typeface="Sora SemiBold" panose="020B0604020202020204" charset="0"/>
      <p:regular r:id="rId23"/>
      <p:bold r:id="rId24"/>
    </p:embeddedFont>
    <p:embeddedFont>
      <p:font typeface="Work Sans" pitchFamily="2" charset="0"/>
      <p:regular r:id="rId25"/>
      <p:bold r:id="rId26"/>
      <p:italic r:id="rId27"/>
      <p:boldItalic r:id="rId28"/>
    </p:embeddedFont>
    <p:embeddedFont>
      <p:font typeface="Work Sans Medium"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6" d="100"/>
          <a:sy n="136" d="100"/>
        </p:scale>
        <p:origin x="816" y="1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B2C670-6392-422F-A523-1281CBCD74CC}"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D151A967-C067-4AC4-8464-E7BBD8C3776C}">
      <dgm:prSet custT="1"/>
      <dgm:spPr/>
      <dgm:t>
        <a:bodyPr/>
        <a:lstStyle/>
        <a:p>
          <a:pPr>
            <a:lnSpc>
              <a:spcPct val="100000"/>
            </a:lnSpc>
          </a:pPr>
          <a:r>
            <a:rPr lang="es-ES" sz="1400" dirty="0"/>
            <a:t>Una </a:t>
          </a:r>
          <a:r>
            <a:rPr lang="es-ES" sz="1400" b="1" dirty="0"/>
            <a:t>Red Neuronal Artificial (Artificial Neural Network - ANN) </a:t>
          </a:r>
          <a:r>
            <a:rPr lang="es-ES" sz="1400" dirty="0"/>
            <a:t>es un modelo computacional inspirado en el funcionamiento del sistema nervioso biológico, especialmente en el cerebro humano. </a:t>
          </a:r>
          <a:endParaRPr lang="en-US" sz="1400" dirty="0"/>
        </a:p>
      </dgm:t>
    </dgm:pt>
    <dgm:pt modelId="{EAF91934-8E09-4288-9D96-523B5723E60E}" type="parTrans" cxnId="{552C9291-A008-4079-989F-4D534CD981EE}">
      <dgm:prSet/>
      <dgm:spPr/>
      <dgm:t>
        <a:bodyPr/>
        <a:lstStyle/>
        <a:p>
          <a:endParaRPr lang="en-US" sz="2400"/>
        </a:p>
      </dgm:t>
    </dgm:pt>
    <dgm:pt modelId="{D911E187-ABA9-438A-8396-E0480C839EB6}" type="sibTrans" cxnId="{552C9291-A008-4079-989F-4D534CD981EE}">
      <dgm:prSet/>
      <dgm:spPr/>
      <dgm:t>
        <a:bodyPr/>
        <a:lstStyle/>
        <a:p>
          <a:endParaRPr lang="en-US" sz="2400"/>
        </a:p>
      </dgm:t>
    </dgm:pt>
    <dgm:pt modelId="{EAC39E7D-55C9-4223-ADB9-CA9979DAB15C}">
      <dgm:prSet custT="1"/>
      <dgm:spPr/>
      <dgm:t>
        <a:bodyPr/>
        <a:lstStyle/>
        <a:p>
          <a:pPr>
            <a:lnSpc>
              <a:spcPct val="100000"/>
            </a:lnSpc>
          </a:pPr>
          <a:r>
            <a:rPr lang="es-ES" sz="1400" dirty="0"/>
            <a:t>Consiste en una red de nodos interconectados, llamados neuronas artificiales, que trabajan en conjunto para procesar información y realizar tareas específicas.</a:t>
          </a:r>
          <a:endParaRPr lang="en-US" sz="1400" dirty="0"/>
        </a:p>
      </dgm:t>
    </dgm:pt>
    <dgm:pt modelId="{0EE0F94C-D6FB-4014-84FB-BC4D2DCE3301}" type="parTrans" cxnId="{800FFCC1-5DDC-4575-837E-5668A9829877}">
      <dgm:prSet/>
      <dgm:spPr/>
      <dgm:t>
        <a:bodyPr/>
        <a:lstStyle/>
        <a:p>
          <a:endParaRPr lang="en-US" sz="2400"/>
        </a:p>
      </dgm:t>
    </dgm:pt>
    <dgm:pt modelId="{41413563-419B-4D15-9F73-1F257EAF305F}" type="sibTrans" cxnId="{800FFCC1-5DDC-4575-837E-5668A9829877}">
      <dgm:prSet/>
      <dgm:spPr/>
      <dgm:t>
        <a:bodyPr/>
        <a:lstStyle/>
        <a:p>
          <a:endParaRPr lang="en-US" sz="2400"/>
        </a:p>
      </dgm:t>
    </dgm:pt>
    <dgm:pt modelId="{8FE08E13-6BDC-4B81-9420-71113C0CC192}">
      <dgm:prSet custT="1"/>
      <dgm:spPr/>
      <dgm:t>
        <a:bodyPr/>
        <a:lstStyle/>
        <a:p>
          <a:pPr>
            <a:lnSpc>
              <a:spcPct val="100000"/>
            </a:lnSpc>
          </a:pPr>
          <a:r>
            <a:rPr lang="es-ES" sz="1200" dirty="0"/>
            <a:t>Las ANN se utilizan en una amplia gama de aplicaciones, incluyendo reconocimiento de voz, reconocimiento de imágenes, procesamiento de lenguaje natural, diagnóstico médico, pronóstico del tiempo, conducción autónoma y más. </a:t>
          </a:r>
          <a:endParaRPr lang="en-US" sz="1200" dirty="0"/>
        </a:p>
      </dgm:t>
    </dgm:pt>
    <dgm:pt modelId="{9EAB1926-0B4F-4476-8CEE-8FD274D570E5}" type="parTrans" cxnId="{D6E11285-5F9F-4C23-A92D-707CB8482D28}">
      <dgm:prSet/>
      <dgm:spPr/>
      <dgm:t>
        <a:bodyPr/>
        <a:lstStyle/>
        <a:p>
          <a:endParaRPr lang="en-US" sz="2400"/>
        </a:p>
      </dgm:t>
    </dgm:pt>
    <dgm:pt modelId="{A74B8F6D-D5BC-46F1-971A-7D31FC48A437}" type="sibTrans" cxnId="{D6E11285-5F9F-4C23-A92D-707CB8482D28}">
      <dgm:prSet/>
      <dgm:spPr/>
      <dgm:t>
        <a:bodyPr/>
        <a:lstStyle/>
        <a:p>
          <a:endParaRPr lang="en-US" sz="2400"/>
        </a:p>
      </dgm:t>
    </dgm:pt>
    <dgm:pt modelId="{2B46EEA0-14D4-483A-B16F-968A967323AE}">
      <dgm:prSet custT="1"/>
      <dgm:spPr/>
      <dgm:t>
        <a:bodyPr/>
        <a:lstStyle/>
        <a:p>
          <a:pPr>
            <a:lnSpc>
              <a:spcPct val="100000"/>
            </a:lnSpc>
          </a:pPr>
          <a:r>
            <a:rPr lang="es-ES" sz="1400"/>
            <a:t>Su capacidad para aprender patrones complejos a partir de datos brutos las hace extremadamente poderosas en el ámbito de la inteligencia artificial.</a:t>
          </a:r>
          <a:endParaRPr lang="en-US" sz="1400"/>
        </a:p>
      </dgm:t>
    </dgm:pt>
    <dgm:pt modelId="{453D6832-E1AC-4D22-B9FE-0630824CE6CC}" type="parTrans" cxnId="{0211A17C-34FC-4FA1-87CA-62C9F738B449}">
      <dgm:prSet/>
      <dgm:spPr/>
      <dgm:t>
        <a:bodyPr/>
        <a:lstStyle/>
        <a:p>
          <a:endParaRPr lang="en-US" sz="2400"/>
        </a:p>
      </dgm:t>
    </dgm:pt>
    <dgm:pt modelId="{22F45D6D-B24D-4452-88E0-2E76AB731D60}" type="sibTrans" cxnId="{0211A17C-34FC-4FA1-87CA-62C9F738B449}">
      <dgm:prSet/>
      <dgm:spPr/>
      <dgm:t>
        <a:bodyPr/>
        <a:lstStyle/>
        <a:p>
          <a:endParaRPr lang="en-US" sz="2400"/>
        </a:p>
      </dgm:t>
    </dgm:pt>
    <dgm:pt modelId="{358F57E8-3752-4A07-B7A1-04F662222F9E}" type="pres">
      <dgm:prSet presAssocID="{FBB2C670-6392-422F-A523-1281CBCD74CC}" presName="root" presStyleCnt="0">
        <dgm:presLayoutVars>
          <dgm:dir/>
          <dgm:resizeHandles val="exact"/>
        </dgm:presLayoutVars>
      </dgm:prSet>
      <dgm:spPr/>
    </dgm:pt>
    <dgm:pt modelId="{5D1DA9F1-C1EE-48A1-8807-ABFC69AAA81D}" type="pres">
      <dgm:prSet presAssocID="{D151A967-C067-4AC4-8464-E7BBD8C3776C}" presName="compNode" presStyleCnt="0"/>
      <dgm:spPr/>
    </dgm:pt>
    <dgm:pt modelId="{4F8BE9EA-4E3C-44B6-8FFC-79441D67709D}" type="pres">
      <dgm:prSet presAssocID="{D151A967-C067-4AC4-8464-E7BBD8C3776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sconectado"/>
        </a:ext>
      </dgm:extLst>
    </dgm:pt>
    <dgm:pt modelId="{4A245705-F0C4-4848-B9D0-B6B77C77CE18}" type="pres">
      <dgm:prSet presAssocID="{D151A967-C067-4AC4-8464-E7BBD8C3776C}" presName="spaceRect" presStyleCnt="0"/>
      <dgm:spPr/>
    </dgm:pt>
    <dgm:pt modelId="{F3E8E50B-C2FA-4277-A0F3-96A5FBDC4BD0}" type="pres">
      <dgm:prSet presAssocID="{D151A967-C067-4AC4-8464-E7BBD8C3776C}" presName="textRect" presStyleLbl="revTx" presStyleIdx="0" presStyleCnt="4">
        <dgm:presLayoutVars>
          <dgm:chMax val="1"/>
          <dgm:chPref val="1"/>
        </dgm:presLayoutVars>
      </dgm:prSet>
      <dgm:spPr/>
    </dgm:pt>
    <dgm:pt modelId="{1B15E576-C54C-4C6A-90DE-9EAF54BDCBE8}" type="pres">
      <dgm:prSet presAssocID="{D911E187-ABA9-438A-8396-E0480C839EB6}" presName="sibTrans" presStyleCnt="0"/>
      <dgm:spPr/>
    </dgm:pt>
    <dgm:pt modelId="{4FB17038-5F59-4ED2-966A-122A7EFD94CF}" type="pres">
      <dgm:prSet presAssocID="{EAC39E7D-55C9-4223-ADB9-CA9979DAB15C}" presName="compNode" presStyleCnt="0"/>
      <dgm:spPr/>
    </dgm:pt>
    <dgm:pt modelId="{F594006A-B356-4AAA-9AA8-CA60356E1878}" type="pres">
      <dgm:prSet presAssocID="{EAC39E7D-55C9-4223-ADB9-CA9979DAB15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erebro"/>
        </a:ext>
      </dgm:extLst>
    </dgm:pt>
    <dgm:pt modelId="{AF79A2B2-E4F1-4671-B699-A0D1DA7CA6D3}" type="pres">
      <dgm:prSet presAssocID="{EAC39E7D-55C9-4223-ADB9-CA9979DAB15C}" presName="spaceRect" presStyleCnt="0"/>
      <dgm:spPr/>
    </dgm:pt>
    <dgm:pt modelId="{2362B3CE-1BB5-4DB4-82B5-594FE2BE076D}" type="pres">
      <dgm:prSet presAssocID="{EAC39E7D-55C9-4223-ADB9-CA9979DAB15C}" presName="textRect" presStyleLbl="revTx" presStyleIdx="1" presStyleCnt="4">
        <dgm:presLayoutVars>
          <dgm:chMax val="1"/>
          <dgm:chPref val="1"/>
        </dgm:presLayoutVars>
      </dgm:prSet>
      <dgm:spPr/>
    </dgm:pt>
    <dgm:pt modelId="{24482C61-2C7F-42FA-A947-56B107132258}" type="pres">
      <dgm:prSet presAssocID="{41413563-419B-4D15-9F73-1F257EAF305F}" presName="sibTrans" presStyleCnt="0"/>
      <dgm:spPr/>
    </dgm:pt>
    <dgm:pt modelId="{3B8FF5DA-5231-421B-9633-61885B8E2E98}" type="pres">
      <dgm:prSet presAssocID="{8FE08E13-6BDC-4B81-9420-71113C0CC192}" presName="compNode" presStyleCnt="0"/>
      <dgm:spPr/>
    </dgm:pt>
    <dgm:pt modelId="{B171AB63-8D2F-4AA5-AEE8-8EA14F3BBDBC}" type="pres">
      <dgm:prSet presAssocID="{8FE08E13-6BDC-4B81-9420-71113C0CC19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ador"/>
        </a:ext>
      </dgm:extLst>
    </dgm:pt>
    <dgm:pt modelId="{2697C5F8-4F8D-47AF-AB8D-454B771B61E3}" type="pres">
      <dgm:prSet presAssocID="{8FE08E13-6BDC-4B81-9420-71113C0CC192}" presName="spaceRect" presStyleCnt="0"/>
      <dgm:spPr/>
    </dgm:pt>
    <dgm:pt modelId="{AFE5D059-EEEF-4F40-8019-4563EC069581}" type="pres">
      <dgm:prSet presAssocID="{8FE08E13-6BDC-4B81-9420-71113C0CC192}" presName="textRect" presStyleLbl="revTx" presStyleIdx="2" presStyleCnt="4">
        <dgm:presLayoutVars>
          <dgm:chMax val="1"/>
          <dgm:chPref val="1"/>
        </dgm:presLayoutVars>
      </dgm:prSet>
      <dgm:spPr/>
    </dgm:pt>
    <dgm:pt modelId="{D53D53F4-B063-4F73-97B3-686B8C5A4DEA}" type="pres">
      <dgm:prSet presAssocID="{A74B8F6D-D5BC-46F1-971A-7D31FC48A437}" presName="sibTrans" presStyleCnt="0"/>
      <dgm:spPr/>
    </dgm:pt>
    <dgm:pt modelId="{A5C47F81-42A9-40E9-9175-4D2897DFB4F8}" type="pres">
      <dgm:prSet presAssocID="{2B46EEA0-14D4-483A-B16F-968A967323AE}" presName="compNode" presStyleCnt="0"/>
      <dgm:spPr/>
    </dgm:pt>
    <dgm:pt modelId="{D13413AE-40CA-4C5E-89AE-904FA44E513C}" type="pres">
      <dgm:prSet presAssocID="{2B46EEA0-14D4-483A-B16F-968A967323A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9E4BD4D5-B13E-41AD-BA12-FBFDC8C26C16}" type="pres">
      <dgm:prSet presAssocID="{2B46EEA0-14D4-483A-B16F-968A967323AE}" presName="spaceRect" presStyleCnt="0"/>
      <dgm:spPr/>
    </dgm:pt>
    <dgm:pt modelId="{14A2EF00-DB0B-4B1F-9E40-8744AE132DF8}" type="pres">
      <dgm:prSet presAssocID="{2B46EEA0-14D4-483A-B16F-968A967323AE}" presName="textRect" presStyleLbl="revTx" presStyleIdx="3" presStyleCnt="4">
        <dgm:presLayoutVars>
          <dgm:chMax val="1"/>
          <dgm:chPref val="1"/>
        </dgm:presLayoutVars>
      </dgm:prSet>
      <dgm:spPr/>
    </dgm:pt>
  </dgm:ptLst>
  <dgm:cxnLst>
    <dgm:cxn modelId="{3EE56D30-2BE5-4E1E-8869-B124C83D4476}" type="presOf" srcId="{8FE08E13-6BDC-4B81-9420-71113C0CC192}" destId="{AFE5D059-EEEF-4F40-8019-4563EC069581}" srcOrd="0" destOrd="0" presId="urn:microsoft.com/office/officeart/2018/2/layout/IconLabelList"/>
    <dgm:cxn modelId="{C861C231-067B-4E9D-BFF8-3BC3E160291D}" type="presOf" srcId="{EAC39E7D-55C9-4223-ADB9-CA9979DAB15C}" destId="{2362B3CE-1BB5-4DB4-82B5-594FE2BE076D}" srcOrd="0" destOrd="0" presId="urn:microsoft.com/office/officeart/2018/2/layout/IconLabelList"/>
    <dgm:cxn modelId="{DD11B46E-30E0-47AF-936E-295A79D11865}" type="presOf" srcId="{FBB2C670-6392-422F-A523-1281CBCD74CC}" destId="{358F57E8-3752-4A07-B7A1-04F662222F9E}" srcOrd="0" destOrd="0" presId="urn:microsoft.com/office/officeart/2018/2/layout/IconLabelList"/>
    <dgm:cxn modelId="{0211A17C-34FC-4FA1-87CA-62C9F738B449}" srcId="{FBB2C670-6392-422F-A523-1281CBCD74CC}" destId="{2B46EEA0-14D4-483A-B16F-968A967323AE}" srcOrd="3" destOrd="0" parTransId="{453D6832-E1AC-4D22-B9FE-0630824CE6CC}" sibTransId="{22F45D6D-B24D-4452-88E0-2E76AB731D60}"/>
    <dgm:cxn modelId="{D6E11285-5F9F-4C23-A92D-707CB8482D28}" srcId="{FBB2C670-6392-422F-A523-1281CBCD74CC}" destId="{8FE08E13-6BDC-4B81-9420-71113C0CC192}" srcOrd="2" destOrd="0" parTransId="{9EAB1926-0B4F-4476-8CEE-8FD274D570E5}" sibTransId="{A74B8F6D-D5BC-46F1-971A-7D31FC48A437}"/>
    <dgm:cxn modelId="{0990D086-099B-41AC-A6C4-7B463C7ABA7D}" type="presOf" srcId="{2B46EEA0-14D4-483A-B16F-968A967323AE}" destId="{14A2EF00-DB0B-4B1F-9E40-8744AE132DF8}" srcOrd="0" destOrd="0" presId="urn:microsoft.com/office/officeart/2018/2/layout/IconLabelList"/>
    <dgm:cxn modelId="{552C9291-A008-4079-989F-4D534CD981EE}" srcId="{FBB2C670-6392-422F-A523-1281CBCD74CC}" destId="{D151A967-C067-4AC4-8464-E7BBD8C3776C}" srcOrd="0" destOrd="0" parTransId="{EAF91934-8E09-4288-9D96-523B5723E60E}" sibTransId="{D911E187-ABA9-438A-8396-E0480C839EB6}"/>
    <dgm:cxn modelId="{800FFCC1-5DDC-4575-837E-5668A9829877}" srcId="{FBB2C670-6392-422F-A523-1281CBCD74CC}" destId="{EAC39E7D-55C9-4223-ADB9-CA9979DAB15C}" srcOrd="1" destOrd="0" parTransId="{0EE0F94C-D6FB-4014-84FB-BC4D2DCE3301}" sibTransId="{41413563-419B-4D15-9F73-1F257EAF305F}"/>
    <dgm:cxn modelId="{2EB610E7-CB65-44CC-8601-3FBC89F018E0}" type="presOf" srcId="{D151A967-C067-4AC4-8464-E7BBD8C3776C}" destId="{F3E8E50B-C2FA-4277-A0F3-96A5FBDC4BD0}" srcOrd="0" destOrd="0" presId="urn:microsoft.com/office/officeart/2018/2/layout/IconLabelList"/>
    <dgm:cxn modelId="{48A28BC0-E63A-4EE5-A252-DAA8C09606CC}" type="presParOf" srcId="{358F57E8-3752-4A07-B7A1-04F662222F9E}" destId="{5D1DA9F1-C1EE-48A1-8807-ABFC69AAA81D}" srcOrd="0" destOrd="0" presId="urn:microsoft.com/office/officeart/2018/2/layout/IconLabelList"/>
    <dgm:cxn modelId="{DC9514E6-BA3C-4CD7-A812-2D46F28FBFE3}" type="presParOf" srcId="{5D1DA9F1-C1EE-48A1-8807-ABFC69AAA81D}" destId="{4F8BE9EA-4E3C-44B6-8FFC-79441D67709D}" srcOrd="0" destOrd="0" presId="urn:microsoft.com/office/officeart/2018/2/layout/IconLabelList"/>
    <dgm:cxn modelId="{3A7206B3-BB40-4F43-BDEC-D690CB1DFB31}" type="presParOf" srcId="{5D1DA9F1-C1EE-48A1-8807-ABFC69AAA81D}" destId="{4A245705-F0C4-4848-B9D0-B6B77C77CE18}" srcOrd="1" destOrd="0" presId="urn:microsoft.com/office/officeart/2018/2/layout/IconLabelList"/>
    <dgm:cxn modelId="{E4408F35-64D1-4326-8409-3DBBDDDF1CB7}" type="presParOf" srcId="{5D1DA9F1-C1EE-48A1-8807-ABFC69AAA81D}" destId="{F3E8E50B-C2FA-4277-A0F3-96A5FBDC4BD0}" srcOrd="2" destOrd="0" presId="urn:microsoft.com/office/officeart/2018/2/layout/IconLabelList"/>
    <dgm:cxn modelId="{B93767BB-296F-405A-BC90-E73DE00BA501}" type="presParOf" srcId="{358F57E8-3752-4A07-B7A1-04F662222F9E}" destId="{1B15E576-C54C-4C6A-90DE-9EAF54BDCBE8}" srcOrd="1" destOrd="0" presId="urn:microsoft.com/office/officeart/2018/2/layout/IconLabelList"/>
    <dgm:cxn modelId="{82AA287B-FC1F-4CF7-9598-A7B3837A900A}" type="presParOf" srcId="{358F57E8-3752-4A07-B7A1-04F662222F9E}" destId="{4FB17038-5F59-4ED2-966A-122A7EFD94CF}" srcOrd="2" destOrd="0" presId="urn:microsoft.com/office/officeart/2018/2/layout/IconLabelList"/>
    <dgm:cxn modelId="{E67211BE-BB88-4ABA-91A7-B4AD8E0B2C4C}" type="presParOf" srcId="{4FB17038-5F59-4ED2-966A-122A7EFD94CF}" destId="{F594006A-B356-4AAA-9AA8-CA60356E1878}" srcOrd="0" destOrd="0" presId="urn:microsoft.com/office/officeart/2018/2/layout/IconLabelList"/>
    <dgm:cxn modelId="{1E20AF5E-B2C8-4E0A-996A-3B9A19658D43}" type="presParOf" srcId="{4FB17038-5F59-4ED2-966A-122A7EFD94CF}" destId="{AF79A2B2-E4F1-4671-B699-A0D1DA7CA6D3}" srcOrd="1" destOrd="0" presId="urn:microsoft.com/office/officeart/2018/2/layout/IconLabelList"/>
    <dgm:cxn modelId="{C1AABCCC-13CE-47DA-90A6-AEE6028F4B4E}" type="presParOf" srcId="{4FB17038-5F59-4ED2-966A-122A7EFD94CF}" destId="{2362B3CE-1BB5-4DB4-82B5-594FE2BE076D}" srcOrd="2" destOrd="0" presId="urn:microsoft.com/office/officeart/2018/2/layout/IconLabelList"/>
    <dgm:cxn modelId="{D7F31C13-C9CC-4F1B-8507-E633C33C1991}" type="presParOf" srcId="{358F57E8-3752-4A07-B7A1-04F662222F9E}" destId="{24482C61-2C7F-42FA-A947-56B107132258}" srcOrd="3" destOrd="0" presId="urn:microsoft.com/office/officeart/2018/2/layout/IconLabelList"/>
    <dgm:cxn modelId="{4C54833E-6EED-4A7F-BCF7-B1E5AEB30DF4}" type="presParOf" srcId="{358F57E8-3752-4A07-B7A1-04F662222F9E}" destId="{3B8FF5DA-5231-421B-9633-61885B8E2E98}" srcOrd="4" destOrd="0" presId="urn:microsoft.com/office/officeart/2018/2/layout/IconLabelList"/>
    <dgm:cxn modelId="{B863D071-7DB5-4CA5-88C9-FA79D0DD7365}" type="presParOf" srcId="{3B8FF5DA-5231-421B-9633-61885B8E2E98}" destId="{B171AB63-8D2F-4AA5-AEE8-8EA14F3BBDBC}" srcOrd="0" destOrd="0" presId="urn:microsoft.com/office/officeart/2018/2/layout/IconLabelList"/>
    <dgm:cxn modelId="{FC8D943F-66C7-4BAE-9F3A-34BEF0377D14}" type="presParOf" srcId="{3B8FF5DA-5231-421B-9633-61885B8E2E98}" destId="{2697C5F8-4F8D-47AF-AB8D-454B771B61E3}" srcOrd="1" destOrd="0" presId="urn:microsoft.com/office/officeart/2018/2/layout/IconLabelList"/>
    <dgm:cxn modelId="{9DD1FC61-D22E-4C4F-8436-967EC1DDF435}" type="presParOf" srcId="{3B8FF5DA-5231-421B-9633-61885B8E2E98}" destId="{AFE5D059-EEEF-4F40-8019-4563EC069581}" srcOrd="2" destOrd="0" presId="urn:microsoft.com/office/officeart/2018/2/layout/IconLabelList"/>
    <dgm:cxn modelId="{8667AE02-DCDB-4A9C-9AAB-E46E0B69A853}" type="presParOf" srcId="{358F57E8-3752-4A07-B7A1-04F662222F9E}" destId="{D53D53F4-B063-4F73-97B3-686B8C5A4DEA}" srcOrd="5" destOrd="0" presId="urn:microsoft.com/office/officeart/2018/2/layout/IconLabelList"/>
    <dgm:cxn modelId="{B17A1825-09FF-414F-AB9C-434914A006AB}" type="presParOf" srcId="{358F57E8-3752-4A07-B7A1-04F662222F9E}" destId="{A5C47F81-42A9-40E9-9175-4D2897DFB4F8}" srcOrd="6" destOrd="0" presId="urn:microsoft.com/office/officeart/2018/2/layout/IconLabelList"/>
    <dgm:cxn modelId="{41C8E9F6-8523-46F9-AED3-45DA7B17DD5E}" type="presParOf" srcId="{A5C47F81-42A9-40E9-9175-4D2897DFB4F8}" destId="{D13413AE-40CA-4C5E-89AE-904FA44E513C}" srcOrd="0" destOrd="0" presId="urn:microsoft.com/office/officeart/2018/2/layout/IconLabelList"/>
    <dgm:cxn modelId="{1D5B9123-B22B-4464-ACE6-00A514B32E05}" type="presParOf" srcId="{A5C47F81-42A9-40E9-9175-4D2897DFB4F8}" destId="{9E4BD4D5-B13E-41AD-BA12-FBFDC8C26C16}" srcOrd="1" destOrd="0" presId="urn:microsoft.com/office/officeart/2018/2/layout/IconLabelList"/>
    <dgm:cxn modelId="{1FCA12D9-A7C8-42AD-B5CE-DC35F824BFB8}" type="presParOf" srcId="{A5C47F81-42A9-40E9-9175-4D2897DFB4F8}" destId="{14A2EF00-DB0B-4B1F-9E40-8744AE132DF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8133DB-6575-4B02-B0E2-57AFC579FEEA}"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10036457-E83C-4067-8A6D-82416FAF8EEF}">
      <dgm:prSet custT="1"/>
      <dgm:spPr/>
      <dgm:t>
        <a:bodyPr/>
        <a:lstStyle/>
        <a:p>
          <a:pPr>
            <a:lnSpc>
              <a:spcPct val="100000"/>
            </a:lnSpc>
          </a:pPr>
          <a:r>
            <a:rPr lang="es-ES" sz="1600" b="1" dirty="0"/>
            <a:t>Entradas (input): </a:t>
          </a:r>
          <a:r>
            <a:rPr lang="es-ES" sz="1600" dirty="0"/>
            <a:t>Cada neurona recibe entradas de otras neuronas o directamente del conjunto de datos de entrada. </a:t>
          </a:r>
          <a:endParaRPr lang="en-US" sz="1600" dirty="0"/>
        </a:p>
      </dgm:t>
    </dgm:pt>
    <dgm:pt modelId="{B2A28F00-4F29-42DA-BAAF-FB501CD2650C}" type="parTrans" cxnId="{D4678F3C-9ADD-4353-BC3F-3DBE09340D39}">
      <dgm:prSet/>
      <dgm:spPr/>
      <dgm:t>
        <a:bodyPr/>
        <a:lstStyle/>
        <a:p>
          <a:endParaRPr lang="en-US" sz="2000"/>
        </a:p>
      </dgm:t>
    </dgm:pt>
    <dgm:pt modelId="{17C07B58-0570-4CA0-B04C-ABC11BB37BC1}" type="sibTrans" cxnId="{D4678F3C-9ADD-4353-BC3F-3DBE09340D39}">
      <dgm:prSet/>
      <dgm:spPr/>
      <dgm:t>
        <a:bodyPr/>
        <a:lstStyle/>
        <a:p>
          <a:endParaRPr lang="en-US" sz="2000"/>
        </a:p>
      </dgm:t>
    </dgm:pt>
    <dgm:pt modelId="{A533B386-8517-4BBD-960F-7993980C4911}">
      <dgm:prSet custT="1"/>
      <dgm:spPr/>
      <dgm:t>
        <a:bodyPr/>
        <a:lstStyle/>
        <a:p>
          <a:pPr>
            <a:lnSpc>
              <a:spcPct val="100000"/>
            </a:lnSpc>
          </a:pPr>
          <a:r>
            <a:rPr lang="es-ES" sz="1400" b="1" dirty="0"/>
            <a:t>Pesos (</a:t>
          </a:r>
          <a:r>
            <a:rPr lang="es-ES" sz="1400" b="1" dirty="0" err="1"/>
            <a:t>weight</a:t>
          </a:r>
          <a:r>
            <a:rPr lang="es-ES" sz="1400" b="1" dirty="0"/>
            <a:t>): </a:t>
          </a:r>
          <a:r>
            <a:rPr lang="es-ES" sz="1400" dirty="0"/>
            <a:t>Cada entrada está asociada con un peso, que representa la importancia o la contribución de esa entrada a la salida de la neurona. </a:t>
          </a:r>
          <a:endParaRPr lang="en-US" sz="1400" dirty="0"/>
        </a:p>
      </dgm:t>
    </dgm:pt>
    <dgm:pt modelId="{CCCA3B12-2CA5-4732-A20B-CB6919EC6AFC}" type="parTrans" cxnId="{A43EB8A6-5CDD-4D12-8754-074C20119527}">
      <dgm:prSet/>
      <dgm:spPr/>
      <dgm:t>
        <a:bodyPr/>
        <a:lstStyle/>
        <a:p>
          <a:endParaRPr lang="en-US" sz="2000"/>
        </a:p>
      </dgm:t>
    </dgm:pt>
    <dgm:pt modelId="{9E2CA057-2305-43EF-8B7D-1D568F7E5D86}" type="sibTrans" cxnId="{A43EB8A6-5CDD-4D12-8754-074C20119527}">
      <dgm:prSet/>
      <dgm:spPr/>
      <dgm:t>
        <a:bodyPr/>
        <a:lstStyle/>
        <a:p>
          <a:endParaRPr lang="en-US" sz="2000"/>
        </a:p>
      </dgm:t>
    </dgm:pt>
    <dgm:pt modelId="{EE5BAB1F-7382-4247-A9AD-3770E1F7ADFD}">
      <dgm:prSet custT="1"/>
      <dgm:spPr/>
      <dgm:t>
        <a:bodyPr/>
        <a:lstStyle/>
        <a:p>
          <a:pPr>
            <a:lnSpc>
              <a:spcPct val="100000"/>
            </a:lnSpc>
          </a:pPr>
          <a:r>
            <a:rPr lang="es-MX" sz="1400" b="1" dirty="0"/>
            <a:t>Sesgo (</a:t>
          </a:r>
          <a:r>
            <a:rPr lang="es-MX" sz="1400" b="1" dirty="0" err="1"/>
            <a:t>bias</a:t>
          </a:r>
          <a:r>
            <a:rPr lang="es-MX" sz="1400" b="1" dirty="0"/>
            <a:t>): </a:t>
          </a:r>
          <a:r>
            <a:rPr lang="es-MX" sz="1400" dirty="0"/>
            <a:t>Representa el efecto de un cierto nivel de activación.  El sesgo ajusta la salida de una neurona independientemente de las entradas. </a:t>
          </a:r>
          <a:endParaRPr lang="en-US" sz="1400" dirty="0"/>
        </a:p>
      </dgm:t>
    </dgm:pt>
    <dgm:pt modelId="{8E204A91-0DE5-4281-BE82-90A921AE42A4}" type="parTrans" cxnId="{938D345E-ABBE-4323-8BEF-9321FDD21266}">
      <dgm:prSet/>
      <dgm:spPr/>
      <dgm:t>
        <a:bodyPr/>
        <a:lstStyle/>
        <a:p>
          <a:endParaRPr lang="en-US" sz="2000"/>
        </a:p>
      </dgm:t>
    </dgm:pt>
    <dgm:pt modelId="{8B09A649-18AD-4DDC-9965-D99C7D277A22}" type="sibTrans" cxnId="{938D345E-ABBE-4323-8BEF-9321FDD21266}">
      <dgm:prSet/>
      <dgm:spPr/>
      <dgm:t>
        <a:bodyPr/>
        <a:lstStyle/>
        <a:p>
          <a:endParaRPr lang="en-US" sz="2000"/>
        </a:p>
      </dgm:t>
    </dgm:pt>
    <dgm:pt modelId="{8BB00780-0909-4D90-B1DD-18B3C27E5957}">
      <dgm:prSet custT="1"/>
      <dgm:spPr/>
      <dgm:t>
        <a:bodyPr/>
        <a:lstStyle/>
        <a:p>
          <a:pPr>
            <a:lnSpc>
              <a:spcPct val="100000"/>
            </a:lnSpc>
          </a:pPr>
          <a:r>
            <a:rPr lang="es-ES" sz="1400" b="1" dirty="0"/>
            <a:t>Suma ponderada (</a:t>
          </a:r>
          <a:r>
            <a:rPr lang="es-ES" sz="1400" b="1" dirty="0" err="1"/>
            <a:t>weighted</a:t>
          </a:r>
          <a:r>
            <a:rPr lang="es-ES" sz="1400" b="1" dirty="0"/>
            <a:t> sum): </a:t>
          </a:r>
          <a:r>
            <a:rPr lang="es-ES" sz="1400" dirty="0"/>
            <a:t>Las entradas se combinan multiplicándolas por sus respectivos pesos y sumándolas. </a:t>
          </a:r>
          <a:r>
            <a:rPr lang="es-MX" sz="1400" dirty="0"/>
            <a:t>Esta suma ponderada representa la influencia de todas las entradas en la neurona, incluyendo el sesgo.</a:t>
          </a:r>
          <a:endParaRPr lang="en-US" sz="1400" dirty="0"/>
        </a:p>
      </dgm:t>
    </dgm:pt>
    <dgm:pt modelId="{31AC09CA-8410-447D-8F64-A8D7C061C3D5}" type="parTrans" cxnId="{DB0F2163-E2EF-442F-A613-D68BC13C5125}">
      <dgm:prSet/>
      <dgm:spPr/>
      <dgm:t>
        <a:bodyPr/>
        <a:lstStyle/>
        <a:p>
          <a:endParaRPr lang="en-US" sz="2000"/>
        </a:p>
      </dgm:t>
    </dgm:pt>
    <dgm:pt modelId="{24EDC18A-714D-41ED-9681-A699D6B10340}" type="sibTrans" cxnId="{DB0F2163-E2EF-442F-A613-D68BC13C5125}">
      <dgm:prSet/>
      <dgm:spPr/>
      <dgm:t>
        <a:bodyPr/>
        <a:lstStyle/>
        <a:p>
          <a:endParaRPr lang="en-US" sz="2000"/>
        </a:p>
      </dgm:t>
    </dgm:pt>
    <dgm:pt modelId="{8009C66C-1AC5-43D3-BDD5-CDD2B0023D88}">
      <dgm:prSet custT="1"/>
      <dgm:spPr/>
      <dgm:t>
        <a:bodyPr/>
        <a:lstStyle/>
        <a:p>
          <a:pPr>
            <a:lnSpc>
              <a:spcPct val="100000"/>
            </a:lnSpc>
          </a:pPr>
          <a:r>
            <a:rPr lang="es-ES" sz="1400" b="1" dirty="0"/>
            <a:t>Salida (output): </a:t>
          </a:r>
          <a:r>
            <a:rPr lang="es-ES" sz="1400" b="0" dirty="0"/>
            <a:t>La</a:t>
          </a:r>
          <a:r>
            <a:rPr lang="es-ES" sz="1400" dirty="0"/>
            <a:t> salida de la neurona es el resultado de aplicar la función de activación a la suma ponderada. Esta salida se transmite a otras neuronas en la red como entrada, contribuyendo así al procesamiento de los datos en la red.</a:t>
          </a:r>
          <a:endParaRPr lang="en-US" sz="1400" dirty="0"/>
        </a:p>
      </dgm:t>
    </dgm:pt>
    <dgm:pt modelId="{5F569AEC-D0A2-4951-BC1C-29D0ED6FB903}" type="parTrans" cxnId="{BD81AA52-D50E-41DB-8A8F-FD364AAF444A}">
      <dgm:prSet/>
      <dgm:spPr/>
      <dgm:t>
        <a:bodyPr/>
        <a:lstStyle/>
        <a:p>
          <a:endParaRPr lang="en-US" sz="2000"/>
        </a:p>
      </dgm:t>
    </dgm:pt>
    <dgm:pt modelId="{B7750EE7-6883-41A1-B311-8306AABE1F97}" type="sibTrans" cxnId="{BD81AA52-D50E-41DB-8A8F-FD364AAF444A}">
      <dgm:prSet/>
      <dgm:spPr/>
      <dgm:t>
        <a:bodyPr/>
        <a:lstStyle/>
        <a:p>
          <a:endParaRPr lang="en-US" sz="2000"/>
        </a:p>
      </dgm:t>
    </dgm:pt>
    <dgm:pt modelId="{0929D9EF-359C-4EFC-AE9B-432984D576FD}">
      <dgm:prSet custT="1"/>
      <dgm:spPr/>
      <dgm:t>
        <a:bodyPr/>
        <a:lstStyle/>
        <a:p>
          <a:pPr>
            <a:lnSpc>
              <a:spcPct val="100000"/>
            </a:lnSpc>
          </a:pPr>
          <a:r>
            <a:rPr lang="es-MX" sz="1400" b="1" i="0" dirty="0"/>
            <a:t>Función de activación:</a:t>
          </a:r>
          <a:r>
            <a:rPr lang="es-MX" sz="1400" b="0" i="0" dirty="0"/>
            <a:t> Función que decide si una neurona debe activarse o no. Es como un interruptor que determina la salida de la neurona basándose en la suma ponderada de sus entradas más el sesgo.</a:t>
          </a:r>
          <a:endParaRPr lang="en-US" sz="1400" dirty="0"/>
        </a:p>
      </dgm:t>
    </dgm:pt>
    <dgm:pt modelId="{4CB2E879-6722-4069-9F8F-63C32BCAC46D}" type="parTrans" cxnId="{3A5B5D2B-BA2C-4C3C-B923-79C1CCEAA4AD}">
      <dgm:prSet/>
      <dgm:spPr/>
      <dgm:t>
        <a:bodyPr/>
        <a:lstStyle/>
        <a:p>
          <a:endParaRPr lang="es-CL" sz="2000"/>
        </a:p>
      </dgm:t>
    </dgm:pt>
    <dgm:pt modelId="{F7ACAD4C-73FD-491D-9B27-EC864869BE3D}" type="sibTrans" cxnId="{3A5B5D2B-BA2C-4C3C-B923-79C1CCEAA4AD}">
      <dgm:prSet/>
      <dgm:spPr/>
      <dgm:t>
        <a:bodyPr/>
        <a:lstStyle/>
        <a:p>
          <a:endParaRPr lang="es-CL" sz="2000"/>
        </a:p>
      </dgm:t>
    </dgm:pt>
    <dgm:pt modelId="{71554534-57B1-4FDA-B4CE-A6F60D072073}" type="pres">
      <dgm:prSet presAssocID="{128133DB-6575-4B02-B0E2-57AFC579FEEA}" presName="root" presStyleCnt="0">
        <dgm:presLayoutVars>
          <dgm:dir/>
          <dgm:resizeHandles val="exact"/>
        </dgm:presLayoutVars>
      </dgm:prSet>
      <dgm:spPr/>
    </dgm:pt>
    <dgm:pt modelId="{7B953CD5-9FCC-4D00-BDE2-00A266DF1A17}" type="pres">
      <dgm:prSet presAssocID="{10036457-E83C-4067-8A6D-82416FAF8EEF}" presName="compNode" presStyleCnt="0"/>
      <dgm:spPr/>
    </dgm:pt>
    <dgm:pt modelId="{083DAAB6-882F-49D7-9628-9E1E64949D44}" type="pres">
      <dgm:prSet presAssocID="{10036457-E83C-4067-8A6D-82416FAF8EEF}" presName="bgRect" presStyleLbl="bgShp" presStyleIdx="0" presStyleCnt="6"/>
      <dgm:spPr/>
    </dgm:pt>
    <dgm:pt modelId="{D6208DF1-7527-4C67-9084-741CECFC7137}" type="pres">
      <dgm:prSet presAssocID="{10036457-E83C-4067-8A6D-82416FAF8EE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erebro"/>
        </a:ext>
      </dgm:extLst>
    </dgm:pt>
    <dgm:pt modelId="{B00C0130-5DD5-492E-9F46-FE0048A25829}" type="pres">
      <dgm:prSet presAssocID="{10036457-E83C-4067-8A6D-82416FAF8EEF}" presName="spaceRect" presStyleCnt="0"/>
      <dgm:spPr/>
    </dgm:pt>
    <dgm:pt modelId="{A144E3E3-699D-443E-909B-55A19F13EC06}" type="pres">
      <dgm:prSet presAssocID="{10036457-E83C-4067-8A6D-82416FAF8EEF}" presName="parTx" presStyleLbl="revTx" presStyleIdx="0" presStyleCnt="6">
        <dgm:presLayoutVars>
          <dgm:chMax val="0"/>
          <dgm:chPref val="0"/>
        </dgm:presLayoutVars>
      </dgm:prSet>
      <dgm:spPr/>
    </dgm:pt>
    <dgm:pt modelId="{0BD8E9A1-C760-4251-B100-56CF12C5FBC9}" type="pres">
      <dgm:prSet presAssocID="{17C07B58-0570-4CA0-B04C-ABC11BB37BC1}" presName="sibTrans" presStyleCnt="0"/>
      <dgm:spPr/>
    </dgm:pt>
    <dgm:pt modelId="{E0BA20CA-6414-4BFF-8AD3-BCBCCBB31610}" type="pres">
      <dgm:prSet presAssocID="{A533B386-8517-4BBD-960F-7993980C4911}" presName="compNode" presStyleCnt="0"/>
      <dgm:spPr/>
    </dgm:pt>
    <dgm:pt modelId="{242C7A6F-A64B-4F53-BBB9-DE4B8E5287F7}" type="pres">
      <dgm:prSet presAssocID="{A533B386-8517-4BBD-960F-7993980C4911}" presName="bgRect" presStyleLbl="bgShp" presStyleIdx="1" presStyleCnt="6"/>
      <dgm:spPr/>
    </dgm:pt>
    <dgm:pt modelId="{6C4D2D8E-9601-4EA1-ACF0-23FC11B5D933}" type="pres">
      <dgm:prSet presAssocID="{A533B386-8517-4BBD-960F-7993980C49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scala"/>
        </a:ext>
      </dgm:extLst>
    </dgm:pt>
    <dgm:pt modelId="{F52F031D-F852-4F2C-9D3D-E439D103A948}" type="pres">
      <dgm:prSet presAssocID="{A533B386-8517-4BBD-960F-7993980C4911}" presName="spaceRect" presStyleCnt="0"/>
      <dgm:spPr/>
    </dgm:pt>
    <dgm:pt modelId="{64A3C698-9F4A-46FB-BB80-C1FF0CBCE247}" type="pres">
      <dgm:prSet presAssocID="{A533B386-8517-4BBD-960F-7993980C4911}" presName="parTx" presStyleLbl="revTx" presStyleIdx="1" presStyleCnt="6">
        <dgm:presLayoutVars>
          <dgm:chMax val="0"/>
          <dgm:chPref val="0"/>
        </dgm:presLayoutVars>
      </dgm:prSet>
      <dgm:spPr/>
    </dgm:pt>
    <dgm:pt modelId="{82CBDA6A-6541-4F77-BE47-73AFC68689C5}" type="pres">
      <dgm:prSet presAssocID="{9E2CA057-2305-43EF-8B7D-1D568F7E5D86}" presName="sibTrans" presStyleCnt="0"/>
      <dgm:spPr/>
    </dgm:pt>
    <dgm:pt modelId="{AC95D775-E5BA-432E-A8BC-86D6D6DBEDE1}" type="pres">
      <dgm:prSet presAssocID="{EE5BAB1F-7382-4247-A9AD-3770E1F7ADFD}" presName="compNode" presStyleCnt="0"/>
      <dgm:spPr/>
    </dgm:pt>
    <dgm:pt modelId="{8C6A4668-9308-48A3-98A7-7086F59A5D4D}" type="pres">
      <dgm:prSet presAssocID="{EE5BAB1F-7382-4247-A9AD-3770E1F7ADFD}" presName="bgRect" presStyleLbl="bgShp" presStyleIdx="2" presStyleCnt="6"/>
      <dgm:spPr/>
    </dgm:pt>
    <dgm:pt modelId="{C05AC0F3-3632-4B77-86A5-15AA4F467A0F}" type="pres">
      <dgm:prSet presAssocID="{EE5BAB1F-7382-4247-A9AD-3770E1F7ADF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ying Cards"/>
        </a:ext>
      </dgm:extLst>
    </dgm:pt>
    <dgm:pt modelId="{5C2D723E-A1F4-476C-B0A2-A4D2D5F8EA4A}" type="pres">
      <dgm:prSet presAssocID="{EE5BAB1F-7382-4247-A9AD-3770E1F7ADFD}" presName="spaceRect" presStyleCnt="0"/>
      <dgm:spPr/>
    </dgm:pt>
    <dgm:pt modelId="{0463850F-1C97-46EB-B7E4-9480C7E257FD}" type="pres">
      <dgm:prSet presAssocID="{EE5BAB1F-7382-4247-A9AD-3770E1F7ADFD}" presName="parTx" presStyleLbl="revTx" presStyleIdx="2" presStyleCnt="6">
        <dgm:presLayoutVars>
          <dgm:chMax val="0"/>
          <dgm:chPref val="0"/>
        </dgm:presLayoutVars>
      </dgm:prSet>
      <dgm:spPr/>
    </dgm:pt>
    <dgm:pt modelId="{2332AEFD-09CA-475E-B507-0935759CECD1}" type="pres">
      <dgm:prSet presAssocID="{8B09A649-18AD-4DDC-9965-D99C7D277A22}" presName="sibTrans" presStyleCnt="0"/>
      <dgm:spPr/>
    </dgm:pt>
    <dgm:pt modelId="{DD978286-96B5-45FC-9A61-5012D8CA0820}" type="pres">
      <dgm:prSet presAssocID="{8BB00780-0909-4D90-B1DD-18B3C27E5957}" presName="compNode" presStyleCnt="0"/>
      <dgm:spPr/>
    </dgm:pt>
    <dgm:pt modelId="{233D4AAA-8E99-4C62-8ED3-12E60AFBE83F}" type="pres">
      <dgm:prSet presAssocID="{8BB00780-0909-4D90-B1DD-18B3C27E5957}" presName="bgRect" presStyleLbl="bgShp" presStyleIdx="3" presStyleCnt="6"/>
      <dgm:spPr/>
    </dgm:pt>
    <dgm:pt modelId="{9CA17957-B28C-4558-B7AE-891A9F9DC173}" type="pres">
      <dgm:prSet presAssocID="{8BB00780-0909-4D90-B1DD-18B3C27E595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lculadora"/>
        </a:ext>
      </dgm:extLst>
    </dgm:pt>
    <dgm:pt modelId="{52109871-234E-49AE-8ABC-AAC8C9AB42AE}" type="pres">
      <dgm:prSet presAssocID="{8BB00780-0909-4D90-B1DD-18B3C27E5957}" presName="spaceRect" presStyleCnt="0"/>
      <dgm:spPr/>
    </dgm:pt>
    <dgm:pt modelId="{7CCA3165-3D01-4072-BC78-8F2D1D9B3843}" type="pres">
      <dgm:prSet presAssocID="{8BB00780-0909-4D90-B1DD-18B3C27E5957}" presName="parTx" presStyleLbl="revTx" presStyleIdx="3" presStyleCnt="6">
        <dgm:presLayoutVars>
          <dgm:chMax val="0"/>
          <dgm:chPref val="0"/>
        </dgm:presLayoutVars>
      </dgm:prSet>
      <dgm:spPr/>
    </dgm:pt>
    <dgm:pt modelId="{1F29E122-ADDF-4ECF-ACD4-F4131A37659B}" type="pres">
      <dgm:prSet presAssocID="{24EDC18A-714D-41ED-9681-A699D6B10340}" presName="sibTrans" presStyleCnt="0"/>
      <dgm:spPr/>
    </dgm:pt>
    <dgm:pt modelId="{1E756C66-DFF7-4A07-A963-6CCF0117B011}" type="pres">
      <dgm:prSet presAssocID="{0929D9EF-359C-4EFC-AE9B-432984D576FD}" presName="compNode" presStyleCnt="0"/>
      <dgm:spPr/>
    </dgm:pt>
    <dgm:pt modelId="{E9ECE7B9-C795-442B-8D5C-E3BFA8312B0B}" type="pres">
      <dgm:prSet presAssocID="{0929D9EF-359C-4EFC-AE9B-432984D576FD}" presName="bgRect" presStyleLbl="bgShp" presStyleIdx="4" presStyleCnt="6"/>
      <dgm:spPr/>
    </dgm:pt>
    <dgm:pt modelId="{3C5627A8-793C-46C6-BC6C-A855CD0108FE}" type="pres">
      <dgm:prSet presAssocID="{0929D9EF-359C-4EFC-AE9B-432984D576FD}"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Potencia con relleno sólido"/>
        </a:ext>
      </dgm:extLst>
    </dgm:pt>
    <dgm:pt modelId="{8E7FEF5C-1B75-4349-A234-91093EAD2102}" type="pres">
      <dgm:prSet presAssocID="{0929D9EF-359C-4EFC-AE9B-432984D576FD}" presName="spaceRect" presStyleCnt="0"/>
      <dgm:spPr/>
    </dgm:pt>
    <dgm:pt modelId="{44C3A602-87FF-427E-B74E-FAD8F78D83FE}" type="pres">
      <dgm:prSet presAssocID="{0929D9EF-359C-4EFC-AE9B-432984D576FD}" presName="parTx" presStyleLbl="revTx" presStyleIdx="4" presStyleCnt="6">
        <dgm:presLayoutVars>
          <dgm:chMax val="0"/>
          <dgm:chPref val="0"/>
        </dgm:presLayoutVars>
      </dgm:prSet>
      <dgm:spPr/>
    </dgm:pt>
    <dgm:pt modelId="{555DD1F6-E801-4042-9A6A-12D0B8898F6F}" type="pres">
      <dgm:prSet presAssocID="{F7ACAD4C-73FD-491D-9B27-EC864869BE3D}" presName="sibTrans" presStyleCnt="0"/>
      <dgm:spPr/>
    </dgm:pt>
    <dgm:pt modelId="{14BC40DD-B174-4737-94CB-38BE7ECA561D}" type="pres">
      <dgm:prSet presAssocID="{8009C66C-1AC5-43D3-BDD5-CDD2B0023D88}" presName="compNode" presStyleCnt="0"/>
      <dgm:spPr/>
    </dgm:pt>
    <dgm:pt modelId="{65C9CE0A-2F56-4721-83B0-701CF1CEA8A9}" type="pres">
      <dgm:prSet presAssocID="{8009C66C-1AC5-43D3-BDD5-CDD2B0023D88}" presName="bgRect" presStyleLbl="bgShp" presStyleIdx="5" presStyleCnt="6"/>
      <dgm:spPr/>
    </dgm:pt>
    <dgm:pt modelId="{261752ED-AD85-4DA7-B73F-04EB14B5E9F3}" type="pres">
      <dgm:prSet presAssocID="{8009C66C-1AC5-43D3-BDD5-CDD2B0023D8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esconectado"/>
        </a:ext>
      </dgm:extLst>
    </dgm:pt>
    <dgm:pt modelId="{28118B14-ADF5-4CC8-8D1F-B3F890CB06F9}" type="pres">
      <dgm:prSet presAssocID="{8009C66C-1AC5-43D3-BDD5-CDD2B0023D88}" presName="spaceRect" presStyleCnt="0"/>
      <dgm:spPr/>
    </dgm:pt>
    <dgm:pt modelId="{B84A74EB-F5AB-420D-AB6D-C825912B824B}" type="pres">
      <dgm:prSet presAssocID="{8009C66C-1AC5-43D3-BDD5-CDD2B0023D88}" presName="parTx" presStyleLbl="revTx" presStyleIdx="5" presStyleCnt="6">
        <dgm:presLayoutVars>
          <dgm:chMax val="0"/>
          <dgm:chPref val="0"/>
        </dgm:presLayoutVars>
      </dgm:prSet>
      <dgm:spPr/>
    </dgm:pt>
  </dgm:ptLst>
  <dgm:cxnLst>
    <dgm:cxn modelId="{6FFF5315-863E-4C44-B074-A8D644A437DE}" type="presOf" srcId="{EE5BAB1F-7382-4247-A9AD-3770E1F7ADFD}" destId="{0463850F-1C97-46EB-B7E4-9480C7E257FD}" srcOrd="0" destOrd="0" presId="urn:microsoft.com/office/officeart/2018/2/layout/IconVerticalSolidList"/>
    <dgm:cxn modelId="{CACC3C25-C1A1-47D2-BCD2-768BCD2732C6}" type="presOf" srcId="{10036457-E83C-4067-8A6D-82416FAF8EEF}" destId="{A144E3E3-699D-443E-909B-55A19F13EC06}" srcOrd="0" destOrd="0" presId="urn:microsoft.com/office/officeart/2018/2/layout/IconVerticalSolidList"/>
    <dgm:cxn modelId="{3A5B5D2B-BA2C-4C3C-B923-79C1CCEAA4AD}" srcId="{128133DB-6575-4B02-B0E2-57AFC579FEEA}" destId="{0929D9EF-359C-4EFC-AE9B-432984D576FD}" srcOrd="4" destOrd="0" parTransId="{4CB2E879-6722-4069-9F8F-63C32BCAC46D}" sibTransId="{F7ACAD4C-73FD-491D-9B27-EC864869BE3D}"/>
    <dgm:cxn modelId="{D4678F3C-9ADD-4353-BC3F-3DBE09340D39}" srcId="{128133DB-6575-4B02-B0E2-57AFC579FEEA}" destId="{10036457-E83C-4067-8A6D-82416FAF8EEF}" srcOrd="0" destOrd="0" parTransId="{B2A28F00-4F29-42DA-BAAF-FB501CD2650C}" sibTransId="{17C07B58-0570-4CA0-B04C-ABC11BB37BC1}"/>
    <dgm:cxn modelId="{938D345E-ABBE-4323-8BEF-9321FDD21266}" srcId="{128133DB-6575-4B02-B0E2-57AFC579FEEA}" destId="{EE5BAB1F-7382-4247-A9AD-3770E1F7ADFD}" srcOrd="2" destOrd="0" parTransId="{8E204A91-0DE5-4281-BE82-90A921AE42A4}" sibTransId="{8B09A649-18AD-4DDC-9965-D99C7D277A22}"/>
    <dgm:cxn modelId="{DB0F2163-E2EF-442F-A613-D68BC13C5125}" srcId="{128133DB-6575-4B02-B0E2-57AFC579FEEA}" destId="{8BB00780-0909-4D90-B1DD-18B3C27E5957}" srcOrd="3" destOrd="0" parTransId="{31AC09CA-8410-447D-8F64-A8D7C061C3D5}" sibTransId="{24EDC18A-714D-41ED-9681-A699D6B10340}"/>
    <dgm:cxn modelId="{7ED63A65-2C55-43E5-AD4C-C5DD4E8DA4F7}" type="presOf" srcId="{8009C66C-1AC5-43D3-BDD5-CDD2B0023D88}" destId="{B84A74EB-F5AB-420D-AB6D-C825912B824B}" srcOrd="0" destOrd="0" presId="urn:microsoft.com/office/officeart/2018/2/layout/IconVerticalSolidList"/>
    <dgm:cxn modelId="{5E71E947-2178-437C-AD59-BFDD61EC19FB}" type="presOf" srcId="{8BB00780-0909-4D90-B1DD-18B3C27E5957}" destId="{7CCA3165-3D01-4072-BC78-8F2D1D9B3843}" srcOrd="0" destOrd="0" presId="urn:microsoft.com/office/officeart/2018/2/layout/IconVerticalSolidList"/>
    <dgm:cxn modelId="{BD81AA52-D50E-41DB-8A8F-FD364AAF444A}" srcId="{128133DB-6575-4B02-B0E2-57AFC579FEEA}" destId="{8009C66C-1AC5-43D3-BDD5-CDD2B0023D88}" srcOrd="5" destOrd="0" parTransId="{5F569AEC-D0A2-4951-BC1C-29D0ED6FB903}" sibTransId="{B7750EE7-6883-41A1-B311-8306AABE1F97}"/>
    <dgm:cxn modelId="{A43EB8A6-5CDD-4D12-8754-074C20119527}" srcId="{128133DB-6575-4B02-B0E2-57AFC579FEEA}" destId="{A533B386-8517-4BBD-960F-7993980C4911}" srcOrd="1" destOrd="0" parTransId="{CCCA3B12-2CA5-4732-A20B-CB6919EC6AFC}" sibTransId="{9E2CA057-2305-43EF-8B7D-1D568F7E5D86}"/>
    <dgm:cxn modelId="{45BBC6B4-B1A3-471A-9D13-CED703B59357}" type="presOf" srcId="{128133DB-6575-4B02-B0E2-57AFC579FEEA}" destId="{71554534-57B1-4FDA-B4CE-A6F60D072073}" srcOrd="0" destOrd="0" presId="urn:microsoft.com/office/officeart/2018/2/layout/IconVerticalSolidList"/>
    <dgm:cxn modelId="{85A15FB8-9CFA-4B70-99AA-938578C3CA13}" type="presOf" srcId="{0929D9EF-359C-4EFC-AE9B-432984D576FD}" destId="{44C3A602-87FF-427E-B74E-FAD8F78D83FE}" srcOrd="0" destOrd="0" presId="urn:microsoft.com/office/officeart/2018/2/layout/IconVerticalSolidList"/>
    <dgm:cxn modelId="{F171B6D5-9EFB-436E-8DC8-64715F2C7FD6}" type="presOf" srcId="{A533B386-8517-4BBD-960F-7993980C4911}" destId="{64A3C698-9F4A-46FB-BB80-C1FF0CBCE247}" srcOrd="0" destOrd="0" presId="urn:microsoft.com/office/officeart/2018/2/layout/IconVerticalSolidList"/>
    <dgm:cxn modelId="{F6BD030F-D501-407D-A6D1-06F3A93ED23E}" type="presParOf" srcId="{71554534-57B1-4FDA-B4CE-A6F60D072073}" destId="{7B953CD5-9FCC-4D00-BDE2-00A266DF1A17}" srcOrd="0" destOrd="0" presId="urn:microsoft.com/office/officeart/2018/2/layout/IconVerticalSolidList"/>
    <dgm:cxn modelId="{1C5F81AF-1A1D-4B00-9C33-5E3C13019F55}" type="presParOf" srcId="{7B953CD5-9FCC-4D00-BDE2-00A266DF1A17}" destId="{083DAAB6-882F-49D7-9628-9E1E64949D44}" srcOrd="0" destOrd="0" presId="urn:microsoft.com/office/officeart/2018/2/layout/IconVerticalSolidList"/>
    <dgm:cxn modelId="{AEFEF28D-3F5D-4020-B60A-E11F31CCE55D}" type="presParOf" srcId="{7B953CD5-9FCC-4D00-BDE2-00A266DF1A17}" destId="{D6208DF1-7527-4C67-9084-741CECFC7137}" srcOrd="1" destOrd="0" presId="urn:microsoft.com/office/officeart/2018/2/layout/IconVerticalSolidList"/>
    <dgm:cxn modelId="{EECE993A-44B8-4996-999D-B99657B2250C}" type="presParOf" srcId="{7B953CD5-9FCC-4D00-BDE2-00A266DF1A17}" destId="{B00C0130-5DD5-492E-9F46-FE0048A25829}" srcOrd="2" destOrd="0" presId="urn:microsoft.com/office/officeart/2018/2/layout/IconVerticalSolidList"/>
    <dgm:cxn modelId="{39394CFA-CE87-4945-8377-850F812B667B}" type="presParOf" srcId="{7B953CD5-9FCC-4D00-BDE2-00A266DF1A17}" destId="{A144E3E3-699D-443E-909B-55A19F13EC06}" srcOrd="3" destOrd="0" presId="urn:microsoft.com/office/officeart/2018/2/layout/IconVerticalSolidList"/>
    <dgm:cxn modelId="{6B6E3F4D-2F9A-4CC0-8963-64BC2C5FBFB2}" type="presParOf" srcId="{71554534-57B1-4FDA-B4CE-A6F60D072073}" destId="{0BD8E9A1-C760-4251-B100-56CF12C5FBC9}" srcOrd="1" destOrd="0" presId="urn:microsoft.com/office/officeart/2018/2/layout/IconVerticalSolidList"/>
    <dgm:cxn modelId="{CA6A415F-ABF0-4FC2-9A75-0049524FECB9}" type="presParOf" srcId="{71554534-57B1-4FDA-B4CE-A6F60D072073}" destId="{E0BA20CA-6414-4BFF-8AD3-BCBCCBB31610}" srcOrd="2" destOrd="0" presId="urn:microsoft.com/office/officeart/2018/2/layout/IconVerticalSolidList"/>
    <dgm:cxn modelId="{340E0A36-E446-4D13-9227-F29420FF3119}" type="presParOf" srcId="{E0BA20CA-6414-4BFF-8AD3-BCBCCBB31610}" destId="{242C7A6F-A64B-4F53-BBB9-DE4B8E5287F7}" srcOrd="0" destOrd="0" presId="urn:microsoft.com/office/officeart/2018/2/layout/IconVerticalSolidList"/>
    <dgm:cxn modelId="{6439B333-BF0F-44FC-9C4E-831E9E6DF0A3}" type="presParOf" srcId="{E0BA20CA-6414-4BFF-8AD3-BCBCCBB31610}" destId="{6C4D2D8E-9601-4EA1-ACF0-23FC11B5D933}" srcOrd="1" destOrd="0" presId="urn:microsoft.com/office/officeart/2018/2/layout/IconVerticalSolidList"/>
    <dgm:cxn modelId="{10C72076-4DE9-4EFD-A699-2E555ED9E7A6}" type="presParOf" srcId="{E0BA20CA-6414-4BFF-8AD3-BCBCCBB31610}" destId="{F52F031D-F852-4F2C-9D3D-E439D103A948}" srcOrd="2" destOrd="0" presId="urn:microsoft.com/office/officeart/2018/2/layout/IconVerticalSolidList"/>
    <dgm:cxn modelId="{01559003-DCFE-4E51-8483-20EDED81FC5B}" type="presParOf" srcId="{E0BA20CA-6414-4BFF-8AD3-BCBCCBB31610}" destId="{64A3C698-9F4A-46FB-BB80-C1FF0CBCE247}" srcOrd="3" destOrd="0" presId="urn:microsoft.com/office/officeart/2018/2/layout/IconVerticalSolidList"/>
    <dgm:cxn modelId="{6A8058C1-456A-4B01-A31E-DAAFB5AC3360}" type="presParOf" srcId="{71554534-57B1-4FDA-B4CE-A6F60D072073}" destId="{82CBDA6A-6541-4F77-BE47-73AFC68689C5}" srcOrd="3" destOrd="0" presId="urn:microsoft.com/office/officeart/2018/2/layout/IconVerticalSolidList"/>
    <dgm:cxn modelId="{05E7B2F4-73CD-4856-9394-91B8C91F2C0D}" type="presParOf" srcId="{71554534-57B1-4FDA-B4CE-A6F60D072073}" destId="{AC95D775-E5BA-432E-A8BC-86D6D6DBEDE1}" srcOrd="4" destOrd="0" presId="urn:microsoft.com/office/officeart/2018/2/layout/IconVerticalSolidList"/>
    <dgm:cxn modelId="{A1D39E0A-007A-4279-8F32-14CFDD3A1987}" type="presParOf" srcId="{AC95D775-E5BA-432E-A8BC-86D6D6DBEDE1}" destId="{8C6A4668-9308-48A3-98A7-7086F59A5D4D}" srcOrd="0" destOrd="0" presId="urn:microsoft.com/office/officeart/2018/2/layout/IconVerticalSolidList"/>
    <dgm:cxn modelId="{39F91231-9F44-411A-9F54-25FBCFF189C4}" type="presParOf" srcId="{AC95D775-E5BA-432E-A8BC-86D6D6DBEDE1}" destId="{C05AC0F3-3632-4B77-86A5-15AA4F467A0F}" srcOrd="1" destOrd="0" presId="urn:microsoft.com/office/officeart/2018/2/layout/IconVerticalSolidList"/>
    <dgm:cxn modelId="{922626AB-1640-4B80-8F91-1C5CD5978FA5}" type="presParOf" srcId="{AC95D775-E5BA-432E-A8BC-86D6D6DBEDE1}" destId="{5C2D723E-A1F4-476C-B0A2-A4D2D5F8EA4A}" srcOrd="2" destOrd="0" presId="urn:microsoft.com/office/officeart/2018/2/layout/IconVerticalSolidList"/>
    <dgm:cxn modelId="{E0633435-AB9B-4660-93F0-DF1C071C8AA9}" type="presParOf" srcId="{AC95D775-E5BA-432E-A8BC-86D6D6DBEDE1}" destId="{0463850F-1C97-46EB-B7E4-9480C7E257FD}" srcOrd="3" destOrd="0" presId="urn:microsoft.com/office/officeart/2018/2/layout/IconVerticalSolidList"/>
    <dgm:cxn modelId="{28F4BC72-CD7C-4730-88E0-17676CC36F96}" type="presParOf" srcId="{71554534-57B1-4FDA-B4CE-A6F60D072073}" destId="{2332AEFD-09CA-475E-B507-0935759CECD1}" srcOrd="5" destOrd="0" presId="urn:microsoft.com/office/officeart/2018/2/layout/IconVerticalSolidList"/>
    <dgm:cxn modelId="{FAC884D1-5C5C-47B3-8269-B21F9AE6619C}" type="presParOf" srcId="{71554534-57B1-4FDA-B4CE-A6F60D072073}" destId="{DD978286-96B5-45FC-9A61-5012D8CA0820}" srcOrd="6" destOrd="0" presId="urn:microsoft.com/office/officeart/2018/2/layout/IconVerticalSolidList"/>
    <dgm:cxn modelId="{55E0AF7C-4B3B-4ADA-8A35-D0E35A2A41E7}" type="presParOf" srcId="{DD978286-96B5-45FC-9A61-5012D8CA0820}" destId="{233D4AAA-8E99-4C62-8ED3-12E60AFBE83F}" srcOrd="0" destOrd="0" presId="urn:microsoft.com/office/officeart/2018/2/layout/IconVerticalSolidList"/>
    <dgm:cxn modelId="{306C38B4-A9BE-4655-9C61-2C873B399112}" type="presParOf" srcId="{DD978286-96B5-45FC-9A61-5012D8CA0820}" destId="{9CA17957-B28C-4558-B7AE-891A9F9DC173}" srcOrd="1" destOrd="0" presId="urn:microsoft.com/office/officeart/2018/2/layout/IconVerticalSolidList"/>
    <dgm:cxn modelId="{70F93AAF-8A3F-405E-9ECF-CAF09C516130}" type="presParOf" srcId="{DD978286-96B5-45FC-9A61-5012D8CA0820}" destId="{52109871-234E-49AE-8ABC-AAC8C9AB42AE}" srcOrd="2" destOrd="0" presId="urn:microsoft.com/office/officeart/2018/2/layout/IconVerticalSolidList"/>
    <dgm:cxn modelId="{5DFC3CEA-CAD9-40D9-8C98-3473513729B8}" type="presParOf" srcId="{DD978286-96B5-45FC-9A61-5012D8CA0820}" destId="{7CCA3165-3D01-4072-BC78-8F2D1D9B3843}" srcOrd="3" destOrd="0" presId="urn:microsoft.com/office/officeart/2018/2/layout/IconVerticalSolidList"/>
    <dgm:cxn modelId="{518BACF5-D166-4281-BD2F-478DACED9A45}" type="presParOf" srcId="{71554534-57B1-4FDA-B4CE-A6F60D072073}" destId="{1F29E122-ADDF-4ECF-ACD4-F4131A37659B}" srcOrd="7" destOrd="0" presId="urn:microsoft.com/office/officeart/2018/2/layout/IconVerticalSolidList"/>
    <dgm:cxn modelId="{54B30810-AB2B-49F2-AF6D-0383050FE45C}" type="presParOf" srcId="{71554534-57B1-4FDA-B4CE-A6F60D072073}" destId="{1E756C66-DFF7-4A07-A963-6CCF0117B011}" srcOrd="8" destOrd="0" presId="urn:microsoft.com/office/officeart/2018/2/layout/IconVerticalSolidList"/>
    <dgm:cxn modelId="{54019FD8-7880-4AB3-93B5-49C969BFFE37}" type="presParOf" srcId="{1E756C66-DFF7-4A07-A963-6CCF0117B011}" destId="{E9ECE7B9-C795-442B-8D5C-E3BFA8312B0B}" srcOrd="0" destOrd="0" presId="urn:microsoft.com/office/officeart/2018/2/layout/IconVerticalSolidList"/>
    <dgm:cxn modelId="{C134C294-E4B3-464E-BD81-CBB3CFAD80D9}" type="presParOf" srcId="{1E756C66-DFF7-4A07-A963-6CCF0117B011}" destId="{3C5627A8-793C-46C6-BC6C-A855CD0108FE}" srcOrd="1" destOrd="0" presId="urn:microsoft.com/office/officeart/2018/2/layout/IconVerticalSolidList"/>
    <dgm:cxn modelId="{41EB549F-0FEF-4A70-A7F6-AE1C35C3FEE7}" type="presParOf" srcId="{1E756C66-DFF7-4A07-A963-6CCF0117B011}" destId="{8E7FEF5C-1B75-4349-A234-91093EAD2102}" srcOrd="2" destOrd="0" presId="urn:microsoft.com/office/officeart/2018/2/layout/IconVerticalSolidList"/>
    <dgm:cxn modelId="{ECAFBD6C-2176-4EF5-9496-630B39B8263E}" type="presParOf" srcId="{1E756C66-DFF7-4A07-A963-6CCF0117B011}" destId="{44C3A602-87FF-427E-B74E-FAD8F78D83FE}" srcOrd="3" destOrd="0" presId="urn:microsoft.com/office/officeart/2018/2/layout/IconVerticalSolidList"/>
    <dgm:cxn modelId="{E3513A33-4AE7-45A0-AD9E-FD765C259962}" type="presParOf" srcId="{71554534-57B1-4FDA-B4CE-A6F60D072073}" destId="{555DD1F6-E801-4042-9A6A-12D0B8898F6F}" srcOrd="9" destOrd="0" presId="urn:microsoft.com/office/officeart/2018/2/layout/IconVerticalSolidList"/>
    <dgm:cxn modelId="{738B792F-255A-4C20-B25B-03FC80CD10B4}" type="presParOf" srcId="{71554534-57B1-4FDA-B4CE-A6F60D072073}" destId="{14BC40DD-B174-4737-94CB-38BE7ECA561D}" srcOrd="10" destOrd="0" presId="urn:microsoft.com/office/officeart/2018/2/layout/IconVerticalSolidList"/>
    <dgm:cxn modelId="{1343BF53-35CA-4104-9AF5-60E1D978D9ED}" type="presParOf" srcId="{14BC40DD-B174-4737-94CB-38BE7ECA561D}" destId="{65C9CE0A-2F56-4721-83B0-701CF1CEA8A9}" srcOrd="0" destOrd="0" presId="urn:microsoft.com/office/officeart/2018/2/layout/IconVerticalSolidList"/>
    <dgm:cxn modelId="{5DAC4D88-3490-41A6-80EA-97FE889C09A7}" type="presParOf" srcId="{14BC40DD-B174-4737-94CB-38BE7ECA561D}" destId="{261752ED-AD85-4DA7-B73F-04EB14B5E9F3}" srcOrd="1" destOrd="0" presId="urn:microsoft.com/office/officeart/2018/2/layout/IconVerticalSolidList"/>
    <dgm:cxn modelId="{38A59AA6-250F-4547-B14F-F47373D18298}" type="presParOf" srcId="{14BC40DD-B174-4737-94CB-38BE7ECA561D}" destId="{28118B14-ADF5-4CC8-8D1F-B3F890CB06F9}" srcOrd="2" destOrd="0" presId="urn:microsoft.com/office/officeart/2018/2/layout/IconVerticalSolidList"/>
    <dgm:cxn modelId="{38E10161-5C6B-4237-9081-5D878CE3C060}" type="presParOf" srcId="{14BC40DD-B174-4737-94CB-38BE7ECA561D}" destId="{B84A74EB-F5AB-420D-AB6D-C825912B824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BE9EA-4E3C-44B6-8FFC-79441D67709D}">
      <dsp:nvSpPr>
        <dsp:cNvPr id="0" name=""/>
        <dsp:cNvSpPr/>
      </dsp:nvSpPr>
      <dsp:spPr>
        <a:xfrm>
          <a:off x="876653" y="112518"/>
          <a:ext cx="738017" cy="7380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E8E50B-C2FA-4277-A0F3-96A5FBDC4BD0}">
      <dsp:nvSpPr>
        <dsp:cNvPr id="0" name=""/>
        <dsp:cNvSpPr/>
      </dsp:nvSpPr>
      <dsp:spPr>
        <a:xfrm>
          <a:off x="425642" y="1342632"/>
          <a:ext cx="1640039" cy="2050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dirty="0"/>
            <a:t>Una </a:t>
          </a:r>
          <a:r>
            <a:rPr lang="es-ES" sz="1400" b="1" kern="1200" dirty="0"/>
            <a:t>Red Neuronal Artificial (Artificial Neural Network - ANN) </a:t>
          </a:r>
          <a:r>
            <a:rPr lang="es-ES" sz="1400" kern="1200" dirty="0"/>
            <a:t>es un modelo computacional inspirado en el funcionamiento del sistema nervioso biológico, especialmente en el cerebro humano. </a:t>
          </a:r>
          <a:endParaRPr lang="en-US" sz="1400" kern="1200" dirty="0"/>
        </a:p>
      </dsp:txBody>
      <dsp:txXfrm>
        <a:off x="425642" y="1342632"/>
        <a:ext cx="1640039" cy="2050048"/>
      </dsp:txXfrm>
    </dsp:sp>
    <dsp:sp modelId="{F594006A-B356-4AAA-9AA8-CA60356E1878}">
      <dsp:nvSpPr>
        <dsp:cNvPr id="0" name=""/>
        <dsp:cNvSpPr/>
      </dsp:nvSpPr>
      <dsp:spPr>
        <a:xfrm>
          <a:off x="2803699" y="112518"/>
          <a:ext cx="738017" cy="7380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62B3CE-1BB5-4DB4-82B5-594FE2BE076D}">
      <dsp:nvSpPr>
        <dsp:cNvPr id="0" name=""/>
        <dsp:cNvSpPr/>
      </dsp:nvSpPr>
      <dsp:spPr>
        <a:xfrm>
          <a:off x="2352688" y="1342632"/>
          <a:ext cx="1640039" cy="2050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dirty="0"/>
            <a:t>Consiste en una red de nodos interconectados, llamados neuronas artificiales, que trabajan en conjunto para procesar información y realizar tareas específicas.</a:t>
          </a:r>
          <a:endParaRPr lang="en-US" sz="1400" kern="1200" dirty="0"/>
        </a:p>
      </dsp:txBody>
      <dsp:txXfrm>
        <a:off x="2352688" y="1342632"/>
        <a:ext cx="1640039" cy="2050048"/>
      </dsp:txXfrm>
    </dsp:sp>
    <dsp:sp modelId="{B171AB63-8D2F-4AA5-AEE8-8EA14F3BBDBC}">
      <dsp:nvSpPr>
        <dsp:cNvPr id="0" name=""/>
        <dsp:cNvSpPr/>
      </dsp:nvSpPr>
      <dsp:spPr>
        <a:xfrm>
          <a:off x="4730745" y="112518"/>
          <a:ext cx="738017" cy="7380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E5D059-EEEF-4F40-8019-4563EC069581}">
      <dsp:nvSpPr>
        <dsp:cNvPr id="0" name=""/>
        <dsp:cNvSpPr/>
      </dsp:nvSpPr>
      <dsp:spPr>
        <a:xfrm>
          <a:off x="4279734" y="1342632"/>
          <a:ext cx="1640039" cy="2050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s-ES" sz="1200" kern="1200" dirty="0"/>
            <a:t>Las ANN se utilizan en una amplia gama de aplicaciones, incluyendo reconocimiento de voz, reconocimiento de imágenes, procesamiento de lenguaje natural, diagnóstico médico, pronóstico del tiempo, conducción autónoma y más. </a:t>
          </a:r>
          <a:endParaRPr lang="en-US" sz="1200" kern="1200" dirty="0"/>
        </a:p>
      </dsp:txBody>
      <dsp:txXfrm>
        <a:off x="4279734" y="1342632"/>
        <a:ext cx="1640039" cy="2050048"/>
      </dsp:txXfrm>
    </dsp:sp>
    <dsp:sp modelId="{D13413AE-40CA-4C5E-89AE-904FA44E513C}">
      <dsp:nvSpPr>
        <dsp:cNvPr id="0" name=""/>
        <dsp:cNvSpPr/>
      </dsp:nvSpPr>
      <dsp:spPr>
        <a:xfrm>
          <a:off x="6657791" y="112518"/>
          <a:ext cx="738017" cy="7380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A2EF00-DB0B-4B1F-9E40-8744AE132DF8}">
      <dsp:nvSpPr>
        <dsp:cNvPr id="0" name=""/>
        <dsp:cNvSpPr/>
      </dsp:nvSpPr>
      <dsp:spPr>
        <a:xfrm>
          <a:off x="6206780" y="1342632"/>
          <a:ext cx="1640039" cy="2050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a:t>Su capacidad para aprender patrones complejos a partir de datos brutos las hace extremadamente poderosas en el ámbito de la inteligencia artificial.</a:t>
          </a:r>
          <a:endParaRPr lang="en-US" sz="1400" kern="1200"/>
        </a:p>
      </dsp:txBody>
      <dsp:txXfrm>
        <a:off x="6206780" y="1342632"/>
        <a:ext cx="1640039" cy="20500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DAAB6-882F-49D7-9628-9E1E64949D44}">
      <dsp:nvSpPr>
        <dsp:cNvPr id="0" name=""/>
        <dsp:cNvSpPr/>
      </dsp:nvSpPr>
      <dsp:spPr>
        <a:xfrm>
          <a:off x="0" y="3468"/>
          <a:ext cx="8272211" cy="5707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208DF1-7527-4C67-9084-741CECFC7137}">
      <dsp:nvSpPr>
        <dsp:cNvPr id="0" name=""/>
        <dsp:cNvSpPr/>
      </dsp:nvSpPr>
      <dsp:spPr>
        <a:xfrm>
          <a:off x="172648" y="131884"/>
          <a:ext cx="314212" cy="313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44E3E3-699D-443E-909B-55A19F13EC06}">
      <dsp:nvSpPr>
        <dsp:cNvPr id="0" name=""/>
        <dsp:cNvSpPr/>
      </dsp:nvSpPr>
      <dsp:spPr>
        <a:xfrm>
          <a:off x="659509" y="3468"/>
          <a:ext cx="7602544" cy="588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91" tIns="62291" rIns="62291" bIns="62291" numCol="1" spcCol="1270" anchor="ctr" anchorCtr="0">
          <a:noAutofit/>
        </a:bodyPr>
        <a:lstStyle/>
        <a:p>
          <a:pPr marL="0" lvl="0" indent="0" algn="l" defTabSz="711200">
            <a:lnSpc>
              <a:spcPct val="100000"/>
            </a:lnSpc>
            <a:spcBef>
              <a:spcPct val="0"/>
            </a:spcBef>
            <a:spcAft>
              <a:spcPct val="35000"/>
            </a:spcAft>
            <a:buNone/>
          </a:pPr>
          <a:r>
            <a:rPr lang="es-ES" sz="1600" b="1" kern="1200" dirty="0"/>
            <a:t>Entradas (input): </a:t>
          </a:r>
          <a:r>
            <a:rPr lang="es-ES" sz="1600" kern="1200" dirty="0"/>
            <a:t>Cada neurona recibe entradas de otras neuronas o directamente del conjunto de datos de entrada. </a:t>
          </a:r>
          <a:endParaRPr lang="en-US" sz="1600" kern="1200" dirty="0"/>
        </a:p>
      </dsp:txBody>
      <dsp:txXfrm>
        <a:off x="659509" y="3468"/>
        <a:ext cx="7602544" cy="588573"/>
      </dsp:txXfrm>
    </dsp:sp>
    <dsp:sp modelId="{242C7A6F-A64B-4F53-BBB9-DE4B8E5287F7}">
      <dsp:nvSpPr>
        <dsp:cNvPr id="0" name=""/>
        <dsp:cNvSpPr/>
      </dsp:nvSpPr>
      <dsp:spPr>
        <a:xfrm>
          <a:off x="0" y="739185"/>
          <a:ext cx="8272211" cy="5707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4D2D8E-9601-4EA1-ACF0-23FC11B5D933}">
      <dsp:nvSpPr>
        <dsp:cNvPr id="0" name=""/>
        <dsp:cNvSpPr/>
      </dsp:nvSpPr>
      <dsp:spPr>
        <a:xfrm>
          <a:off x="172648" y="867601"/>
          <a:ext cx="314212" cy="313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A3C698-9F4A-46FB-BB80-C1FF0CBCE247}">
      <dsp:nvSpPr>
        <dsp:cNvPr id="0" name=""/>
        <dsp:cNvSpPr/>
      </dsp:nvSpPr>
      <dsp:spPr>
        <a:xfrm>
          <a:off x="659509" y="739185"/>
          <a:ext cx="7602544" cy="588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91" tIns="62291" rIns="62291" bIns="62291" numCol="1" spcCol="1270" anchor="ctr" anchorCtr="0">
          <a:noAutofit/>
        </a:bodyPr>
        <a:lstStyle/>
        <a:p>
          <a:pPr marL="0" lvl="0" indent="0" algn="l" defTabSz="622300">
            <a:lnSpc>
              <a:spcPct val="100000"/>
            </a:lnSpc>
            <a:spcBef>
              <a:spcPct val="0"/>
            </a:spcBef>
            <a:spcAft>
              <a:spcPct val="35000"/>
            </a:spcAft>
            <a:buNone/>
          </a:pPr>
          <a:r>
            <a:rPr lang="es-ES" sz="1400" b="1" kern="1200" dirty="0"/>
            <a:t>Pesos (</a:t>
          </a:r>
          <a:r>
            <a:rPr lang="es-ES" sz="1400" b="1" kern="1200" dirty="0" err="1"/>
            <a:t>weight</a:t>
          </a:r>
          <a:r>
            <a:rPr lang="es-ES" sz="1400" b="1" kern="1200" dirty="0"/>
            <a:t>): </a:t>
          </a:r>
          <a:r>
            <a:rPr lang="es-ES" sz="1400" kern="1200" dirty="0"/>
            <a:t>Cada entrada está asociada con un peso, que representa la importancia o la contribución de esa entrada a la salida de la neurona. </a:t>
          </a:r>
          <a:endParaRPr lang="en-US" sz="1400" kern="1200" dirty="0"/>
        </a:p>
      </dsp:txBody>
      <dsp:txXfrm>
        <a:off x="659509" y="739185"/>
        <a:ext cx="7602544" cy="588573"/>
      </dsp:txXfrm>
    </dsp:sp>
    <dsp:sp modelId="{8C6A4668-9308-48A3-98A7-7086F59A5D4D}">
      <dsp:nvSpPr>
        <dsp:cNvPr id="0" name=""/>
        <dsp:cNvSpPr/>
      </dsp:nvSpPr>
      <dsp:spPr>
        <a:xfrm>
          <a:off x="0" y="1474902"/>
          <a:ext cx="8272211" cy="5707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5AC0F3-3632-4B77-86A5-15AA4F467A0F}">
      <dsp:nvSpPr>
        <dsp:cNvPr id="0" name=""/>
        <dsp:cNvSpPr/>
      </dsp:nvSpPr>
      <dsp:spPr>
        <a:xfrm>
          <a:off x="172648" y="1603318"/>
          <a:ext cx="314212" cy="313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63850F-1C97-46EB-B7E4-9480C7E257FD}">
      <dsp:nvSpPr>
        <dsp:cNvPr id="0" name=""/>
        <dsp:cNvSpPr/>
      </dsp:nvSpPr>
      <dsp:spPr>
        <a:xfrm>
          <a:off x="659509" y="1474902"/>
          <a:ext cx="7602544" cy="588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91" tIns="62291" rIns="62291" bIns="62291" numCol="1" spcCol="1270" anchor="ctr" anchorCtr="0">
          <a:noAutofit/>
        </a:bodyPr>
        <a:lstStyle/>
        <a:p>
          <a:pPr marL="0" lvl="0" indent="0" algn="l" defTabSz="622300">
            <a:lnSpc>
              <a:spcPct val="100000"/>
            </a:lnSpc>
            <a:spcBef>
              <a:spcPct val="0"/>
            </a:spcBef>
            <a:spcAft>
              <a:spcPct val="35000"/>
            </a:spcAft>
            <a:buNone/>
          </a:pPr>
          <a:r>
            <a:rPr lang="es-MX" sz="1400" b="1" kern="1200" dirty="0"/>
            <a:t>Sesgo (</a:t>
          </a:r>
          <a:r>
            <a:rPr lang="es-MX" sz="1400" b="1" kern="1200" dirty="0" err="1"/>
            <a:t>bias</a:t>
          </a:r>
          <a:r>
            <a:rPr lang="es-MX" sz="1400" b="1" kern="1200" dirty="0"/>
            <a:t>): </a:t>
          </a:r>
          <a:r>
            <a:rPr lang="es-MX" sz="1400" kern="1200" dirty="0"/>
            <a:t>Representa el efecto de un cierto nivel de activación.  El sesgo ajusta la salida de una neurona independientemente de las entradas. </a:t>
          </a:r>
          <a:endParaRPr lang="en-US" sz="1400" kern="1200" dirty="0"/>
        </a:p>
      </dsp:txBody>
      <dsp:txXfrm>
        <a:off x="659509" y="1474902"/>
        <a:ext cx="7602544" cy="588573"/>
      </dsp:txXfrm>
    </dsp:sp>
    <dsp:sp modelId="{233D4AAA-8E99-4C62-8ED3-12E60AFBE83F}">
      <dsp:nvSpPr>
        <dsp:cNvPr id="0" name=""/>
        <dsp:cNvSpPr/>
      </dsp:nvSpPr>
      <dsp:spPr>
        <a:xfrm>
          <a:off x="0" y="2210619"/>
          <a:ext cx="8272211" cy="5707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A17957-B28C-4558-B7AE-891A9F9DC173}">
      <dsp:nvSpPr>
        <dsp:cNvPr id="0" name=""/>
        <dsp:cNvSpPr/>
      </dsp:nvSpPr>
      <dsp:spPr>
        <a:xfrm>
          <a:off x="172648" y="2339035"/>
          <a:ext cx="314212" cy="313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CA3165-3D01-4072-BC78-8F2D1D9B3843}">
      <dsp:nvSpPr>
        <dsp:cNvPr id="0" name=""/>
        <dsp:cNvSpPr/>
      </dsp:nvSpPr>
      <dsp:spPr>
        <a:xfrm>
          <a:off x="659509" y="2210619"/>
          <a:ext cx="7602544" cy="588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91" tIns="62291" rIns="62291" bIns="62291" numCol="1" spcCol="1270" anchor="ctr" anchorCtr="0">
          <a:noAutofit/>
        </a:bodyPr>
        <a:lstStyle/>
        <a:p>
          <a:pPr marL="0" lvl="0" indent="0" algn="l" defTabSz="622300">
            <a:lnSpc>
              <a:spcPct val="100000"/>
            </a:lnSpc>
            <a:spcBef>
              <a:spcPct val="0"/>
            </a:spcBef>
            <a:spcAft>
              <a:spcPct val="35000"/>
            </a:spcAft>
            <a:buNone/>
          </a:pPr>
          <a:r>
            <a:rPr lang="es-ES" sz="1400" b="1" kern="1200" dirty="0"/>
            <a:t>Suma ponderada (</a:t>
          </a:r>
          <a:r>
            <a:rPr lang="es-ES" sz="1400" b="1" kern="1200" dirty="0" err="1"/>
            <a:t>weighted</a:t>
          </a:r>
          <a:r>
            <a:rPr lang="es-ES" sz="1400" b="1" kern="1200" dirty="0"/>
            <a:t> sum): </a:t>
          </a:r>
          <a:r>
            <a:rPr lang="es-ES" sz="1400" kern="1200" dirty="0"/>
            <a:t>Las entradas se combinan multiplicándolas por sus respectivos pesos y sumándolas. </a:t>
          </a:r>
          <a:r>
            <a:rPr lang="es-MX" sz="1400" kern="1200" dirty="0"/>
            <a:t>Esta suma ponderada representa la influencia de todas las entradas en la neurona, incluyendo el sesgo.</a:t>
          </a:r>
          <a:endParaRPr lang="en-US" sz="1400" kern="1200" dirty="0"/>
        </a:p>
      </dsp:txBody>
      <dsp:txXfrm>
        <a:off x="659509" y="2210619"/>
        <a:ext cx="7602544" cy="588573"/>
      </dsp:txXfrm>
    </dsp:sp>
    <dsp:sp modelId="{E9ECE7B9-C795-442B-8D5C-E3BFA8312B0B}">
      <dsp:nvSpPr>
        <dsp:cNvPr id="0" name=""/>
        <dsp:cNvSpPr/>
      </dsp:nvSpPr>
      <dsp:spPr>
        <a:xfrm>
          <a:off x="0" y="2946336"/>
          <a:ext cx="8272211" cy="5707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5627A8-793C-46C6-BC6C-A855CD0108FE}">
      <dsp:nvSpPr>
        <dsp:cNvPr id="0" name=""/>
        <dsp:cNvSpPr/>
      </dsp:nvSpPr>
      <dsp:spPr>
        <a:xfrm>
          <a:off x="172648" y="3074752"/>
          <a:ext cx="314212" cy="313905"/>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C3A602-87FF-427E-B74E-FAD8F78D83FE}">
      <dsp:nvSpPr>
        <dsp:cNvPr id="0" name=""/>
        <dsp:cNvSpPr/>
      </dsp:nvSpPr>
      <dsp:spPr>
        <a:xfrm>
          <a:off x="659509" y="2946336"/>
          <a:ext cx="7602544" cy="588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91" tIns="62291" rIns="62291" bIns="62291" numCol="1" spcCol="1270" anchor="ctr" anchorCtr="0">
          <a:noAutofit/>
        </a:bodyPr>
        <a:lstStyle/>
        <a:p>
          <a:pPr marL="0" lvl="0" indent="0" algn="l" defTabSz="622300">
            <a:lnSpc>
              <a:spcPct val="100000"/>
            </a:lnSpc>
            <a:spcBef>
              <a:spcPct val="0"/>
            </a:spcBef>
            <a:spcAft>
              <a:spcPct val="35000"/>
            </a:spcAft>
            <a:buNone/>
          </a:pPr>
          <a:r>
            <a:rPr lang="es-MX" sz="1400" b="1" i="0" kern="1200" dirty="0"/>
            <a:t>Función de activación:</a:t>
          </a:r>
          <a:r>
            <a:rPr lang="es-MX" sz="1400" b="0" i="0" kern="1200" dirty="0"/>
            <a:t> Función que decide si una neurona debe activarse o no. Es como un interruptor que determina la salida de la neurona basándose en la suma ponderada de sus entradas más el sesgo.</a:t>
          </a:r>
          <a:endParaRPr lang="en-US" sz="1400" kern="1200" dirty="0"/>
        </a:p>
      </dsp:txBody>
      <dsp:txXfrm>
        <a:off x="659509" y="2946336"/>
        <a:ext cx="7602544" cy="588573"/>
      </dsp:txXfrm>
    </dsp:sp>
    <dsp:sp modelId="{65C9CE0A-2F56-4721-83B0-701CF1CEA8A9}">
      <dsp:nvSpPr>
        <dsp:cNvPr id="0" name=""/>
        <dsp:cNvSpPr/>
      </dsp:nvSpPr>
      <dsp:spPr>
        <a:xfrm>
          <a:off x="0" y="3682054"/>
          <a:ext cx="8272211" cy="5707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1752ED-AD85-4DA7-B73F-04EB14B5E9F3}">
      <dsp:nvSpPr>
        <dsp:cNvPr id="0" name=""/>
        <dsp:cNvSpPr/>
      </dsp:nvSpPr>
      <dsp:spPr>
        <a:xfrm>
          <a:off x="172648" y="3810470"/>
          <a:ext cx="314212" cy="3139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A74EB-F5AB-420D-AB6D-C825912B824B}">
      <dsp:nvSpPr>
        <dsp:cNvPr id="0" name=""/>
        <dsp:cNvSpPr/>
      </dsp:nvSpPr>
      <dsp:spPr>
        <a:xfrm>
          <a:off x="659509" y="3682054"/>
          <a:ext cx="7602544" cy="588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91" tIns="62291" rIns="62291" bIns="62291" numCol="1" spcCol="1270" anchor="ctr" anchorCtr="0">
          <a:noAutofit/>
        </a:bodyPr>
        <a:lstStyle/>
        <a:p>
          <a:pPr marL="0" lvl="0" indent="0" algn="l" defTabSz="622300">
            <a:lnSpc>
              <a:spcPct val="100000"/>
            </a:lnSpc>
            <a:spcBef>
              <a:spcPct val="0"/>
            </a:spcBef>
            <a:spcAft>
              <a:spcPct val="35000"/>
            </a:spcAft>
            <a:buNone/>
          </a:pPr>
          <a:r>
            <a:rPr lang="es-ES" sz="1400" b="1" kern="1200" dirty="0"/>
            <a:t>Salida (output): </a:t>
          </a:r>
          <a:r>
            <a:rPr lang="es-ES" sz="1400" b="0" kern="1200" dirty="0"/>
            <a:t>La</a:t>
          </a:r>
          <a:r>
            <a:rPr lang="es-ES" sz="1400" kern="1200" dirty="0"/>
            <a:t> salida de la neurona es el resultado de aplicar la función de activación a la suma ponderada. Esta salida se transmite a otras neuronas en la red como entrada, contribuyendo así al procesamiento de los datos en la red.</a:t>
          </a:r>
          <a:endParaRPr lang="en-US" sz="1400" kern="1200" dirty="0"/>
        </a:p>
      </dsp:txBody>
      <dsp:txXfrm>
        <a:off x="659509" y="3682054"/>
        <a:ext cx="7602544" cy="58857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72686a6e89_1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72686a6e89_1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72686a6e89_1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72686a6e89_1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72686a6e89_1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72686a6e89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4</a:t>
            </a:fld>
            <a:endParaRPr lang="es-ES"/>
          </a:p>
        </p:txBody>
      </p:sp>
    </p:spTree>
    <p:extLst>
      <p:ext uri="{BB962C8B-B14F-4D97-AF65-F5344CB8AC3E}">
        <p14:creationId xmlns:p14="http://schemas.microsoft.com/office/powerpoint/2010/main" val="2020218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72686a6e89_1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72686a6e89_1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72686a6e89_1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72686a6e89_1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73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72686a6e89_1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72686a6e89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72686a6e89_1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72686a6e89_1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72686a6e89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72686a6e89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72686a6e89_1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72686a6e89_1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eoria">
  <p:cSld name="TITLE_1_2">
    <p:spTree>
      <p:nvGrpSpPr>
        <p:cNvPr id="1" name="Shape 104"/>
        <p:cNvGrpSpPr/>
        <p:nvPr/>
      </p:nvGrpSpPr>
      <p:grpSpPr>
        <a:xfrm>
          <a:off x="0" y="0"/>
          <a:ext cx="0" cy="0"/>
          <a:chOff x="0" y="0"/>
          <a:chExt cx="0" cy="0"/>
        </a:xfrm>
      </p:grpSpPr>
      <p:sp>
        <p:nvSpPr>
          <p:cNvPr id="106" name="Google Shape;106;p6"/>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4987"/>
              </a:buClr>
              <a:buSzPts val="3000"/>
              <a:buNone/>
              <a:defRPr sz="3000">
                <a:solidFill>
                  <a:srgbClr val="004987"/>
                </a:solidFill>
                <a:latin typeface="Work Sans Medium"/>
                <a:ea typeface="Work Sans Medium"/>
                <a:cs typeface="Work Sans Medium"/>
                <a:sym typeface="Work Sans Medium"/>
              </a:defRPr>
            </a:lvl1pPr>
            <a:lvl2pPr lvl="1"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9pPr>
          </a:lstStyle>
          <a:p>
            <a:endParaRPr/>
          </a:p>
        </p:txBody>
      </p:sp>
      <p:grpSp>
        <p:nvGrpSpPr>
          <p:cNvPr id="118" name="Google Shape;118;p6"/>
          <p:cNvGrpSpPr/>
          <p:nvPr/>
        </p:nvGrpSpPr>
        <p:grpSpPr>
          <a:xfrm>
            <a:off x="7756172" y="403067"/>
            <a:ext cx="294560" cy="393571"/>
            <a:chOff x="3636450" y="4208100"/>
            <a:chExt cx="444350" cy="593800"/>
          </a:xfrm>
        </p:grpSpPr>
        <p:sp>
          <p:nvSpPr>
            <p:cNvPr id="119" name="Google Shape;119;p6"/>
            <p:cNvSpPr/>
            <p:nvPr/>
          </p:nvSpPr>
          <p:spPr>
            <a:xfrm>
              <a:off x="3714425" y="4212000"/>
              <a:ext cx="289075" cy="432350"/>
            </a:xfrm>
            <a:custGeom>
              <a:avLst/>
              <a:gdLst/>
              <a:ahLst/>
              <a:cxnLst/>
              <a:rect l="l" t="t" r="r" b="b"/>
              <a:pathLst>
                <a:path w="11563" h="17294" extrusionOk="0">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843875" y="4612125"/>
              <a:ext cx="30175" cy="113600"/>
            </a:xfrm>
            <a:custGeom>
              <a:avLst/>
              <a:gdLst/>
              <a:ahLst/>
              <a:cxnLst/>
              <a:rect l="l" t="t" r="r" b="b"/>
              <a:pathLst>
                <a:path w="1207" h="4544" extrusionOk="0">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3696075" y="4708250"/>
              <a:ext cx="325100" cy="93650"/>
            </a:xfrm>
            <a:custGeom>
              <a:avLst/>
              <a:gdLst/>
              <a:ahLst/>
              <a:cxnLst/>
              <a:rect l="l" t="t" r="r" b="b"/>
              <a:pathLst>
                <a:path w="13004" h="3746" extrusionOk="0">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636450" y="4208100"/>
              <a:ext cx="444350" cy="441700"/>
            </a:xfrm>
            <a:custGeom>
              <a:avLst/>
              <a:gdLst/>
              <a:ahLst/>
              <a:cxnLst/>
              <a:rect l="l" t="t" r="r" b="b"/>
              <a:pathLst>
                <a:path w="17774" h="17668" extrusionOk="0">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jercicios">
  <p:cSld name="TITLE_1_2_1">
    <p:spTree>
      <p:nvGrpSpPr>
        <p:cNvPr id="1" name="Shape 132"/>
        <p:cNvGrpSpPr/>
        <p:nvPr/>
      </p:nvGrpSpPr>
      <p:grpSpPr>
        <a:xfrm>
          <a:off x="0" y="0"/>
          <a:ext cx="0" cy="0"/>
          <a:chOff x="0" y="0"/>
          <a:chExt cx="0" cy="0"/>
        </a:xfrm>
      </p:grpSpPr>
      <p:sp>
        <p:nvSpPr>
          <p:cNvPr id="134" name="Google Shape;134;p7"/>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1pPr>
            <a:lvl2pPr lvl="1"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9pPr>
          </a:lstStyle>
          <a:p>
            <a:endParaRPr/>
          </a:p>
        </p:txBody>
      </p:sp>
      <p:grpSp>
        <p:nvGrpSpPr>
          <p:cNvPr id="139" name="Google Shape;139;p7"/>
          <p:cNvGrpSpPr/>
          <p:nvPr/>
        </p:nvGrpSpPr>
        <p:grpSpPr>
          <a:xfrm>
            <a:off x="7071503" y="423208"/>
            <a:ext cx="330394" cy="353291"/>
            <a:chOff x="729025" y="4159875"/>
            <a:chExt cx="624800" cy="668100"/>
          </a:xfrm>
        </p:grpSpPr>
        <p:sp>
          <p:nvSpPr>
            <p:cNvPr id="140" name="Google Shape;140;p7"/>
            <p:cNvSpPr/>
            <p:nvPr/>
          </p:nvSpPr>
          <p:spPr>
            <a:xfrm>
              <a:off x="785475" y="4419675"/>
              <a:ext cx="199525" cy="199500"/>
            </a:xfrm>
            <a:custGeom>
              <a:avLst/>
              <a:gdLst/>
              <a:ahLst/>
              <a:cxnLst/>
              <a:rect l="l" t="t" r="r" b="b"/>
              <a:pathLst>
                <a:path w="7981" h="7980" extrusionOk="0">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864125" y="4159875"/>
              <a:ext cx="280225" cy="236925"/>
            </a:xfrm>
            <a:custGeom>
              <a:avLst/>
              <a:gdLst/>
              <a:ahLst/>
              <a:cxnLst/>
              <a:rect l="l" t="t" r="r" b="b"/>
              <a:pathLst>
                <a:path w="11209" h="9477" extrusionOk="0">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1022150" y="4261200"/>
              <a:ext cx="253250" cy="214925"/>
            </a:xfrm>
            <a:custGeom>
              <a:avLst/>
              <a:gdLst/>
              <a:ahLst/>
              <a:cxnLst/>
              <a:rect l="l" t="t" r="r" b="b"/>
              <a:pathLst>
                <a:path w="10130" h="8597" extrusionOk="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729025" y="4589450"/>
              <a:ext cx="316725" cy="175950"/>
            </a:xfrm>
            <a:custGeom>
              <a:avLst/>
              <a:gdLst/>
              <a:ahLst/>
              <a:cxnLst/>
              <a:rect l="l" t="t" r="r" b="b"/>
              <a:pathLst>
                <a:path w="12669" h="7038" extrusionOk="0">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1093325" y="4482000"/>
              <a:ext cx="199525" cy="199750"/>
            </a:xfrm>
            <a:custGeom>
              <a:avLst/>
              <a:gdLst/>
              <a:ahLst/>
              <a:cxnLst/>
              <a:rect l="l" t="t" r="r" b="b"/>
              <a:pathLst>
                <a:path w="7981" h="7990" extrusionOk="0">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1037100" y="4651800"/>
              <a:ext cx="316725" cy="176175"/>
            </a:xfrm>
            <a:custGeom>
              <a:avLst/>
              <a:gdLst/>
              <a:ahLst/>
              <a:cxnLst/>
              <a:rect l="l" t="t" r="r" b="b"/>
              <a:pathLst>
                <a:path w="12669" h="7047" extrusionOk="0">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7"/>
          <p:cNvGrpSpPr/>
          <p:nvPr/>
        </p:nvGrpSpPr>
        <p:grpSpPr>
          <a:xfrm>
            <a:off x="7756172" y="403067"/>
            <a:ext cx="294560" cy="393571"/>
            <a:chOff x="3636450" y="4208100"/>
            <a:chExt cx="444350" cy="593800"/>
          </a:xfrm>
        </p:grpSpPr>
        <p:sp>
          <p:nvSpPr>
            <p:cNvPr id="147" name="Google Shape;147;p7"/>
            <p:cNvSpPr/>
            <p:nvPr/>
          </p:nvSpPr>
          <p:spPr>
            <a:xfrm>
              <a:off x="3714425" y="4212000"/>
              <a:ext cx="289075" cy="432350"/>
            </a:xfrm>
            <a:custGeom>
              <a:avLst/>
              <a:gdLst/>
              <a:ahLst/>
              <a:cxnLst/>
              <a:rect l="l" t="t" r="r" b="b"/>
              <a:pathLst>
                <a:path w="11563" h="17294" extrusionOk="0">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3843875" y="4612125"/>
              <a:ext cx="30175" cy="113600"/>
            </a:xfrm>
            <a:custGeom>
              <a:avLst/>
              <a:gdLst/>
              <a:ahLst/>
              <a:cxnLst/>
              <a:rect l="l" t="t" r="r" b="b"/>
              <a:pathLst>
                <a:path w="1207" h="4544" extrusionOk="0">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3696075" y="4708250"/>
              <a:ext cx="325100" cy="93650"/>
            </a:xfrm>
            <a:custGeom>
              <a:avLst/>
              <a:gdLst/>
              <a:ahLst/>
              <a:cxnLst/>
              <a:rect l="l" t="t" r="r" b="b"/>
              <a:pathLst>
                <a:path w="13004" h="3746" extrusionOk="0">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3636450" y="4208100"/>
              <a:ext cx="444350" cy="441700"/>
            </a:xfrm>
            <a:custGeom>
              <a:avLst/>
              <a:gdLst/>
              <a:ahLst/>
              <a:cxnLst/>
              <a:rect l="l" t="t" r="r" b="b"/>
              <a:pathLst>
                <a:path w="17774" h="17668" extrusionOk="0">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7"/>
          <p:cNvGrpSpPr/>
          <p:nvPr/>
        </p:nvGrpSpPr>
        <p:grpSpPr>
          <a:xfrm>
            <a:off x="6404741" y="385413"/>
            <a:ext cx="330420" cy="428859"/>
            <a:chOff x="2212100" y="4204750"/>
            <a:chExt cx="478800" cy="621625"/>
          </a:xfrm>
        </p:grpSpPr>
        <p:sp>
          <p:nvSpPr>
            <p:cNvPr id="153" name="Google Shape;153;p7"/>
            <p:cNvSpPr/>
            <p:nvPr/>
          </p:nvSpPr>
          <p:spPr>
            <a:xfrm>
              <a:off x="2212100" y="4347575"/>
              <a:ext cx="478800" cy="478800"/>
            </a:xfrm>
            <a:custGeom>
              <a:avLst/>
              <a:gdLst/>
              <a:ahLst/>
              <a:cxnLst/>
              <a:rect l="l" t="t" r="r" b="b"/>
              <a:pathLst>
                <a:path w="19152" h="19152" extrusionOk="0">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2265150" y="4400625"/>
              <a:ext cx="372700" cy="372725"/>
            </a:xfrm>
            <a:custGeom>
              <a:avLst/>
              <a:gdLst/>
              <a:ahLst/>
              <a:cxnLst/>
              <a:rect l="l" t="t" r="r" b="b"/>
              <a:pathLst>
                <a:path w="14908" h="14909" extrusionOk="0">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2354450" y="4204750"/>
              <a:ext cx="181625" cy="119275"/>
            </a:xfrm>
            <a:custGeom>
              <a:avLst/>
              <a:gdLst/>
              <a:ahLst/>
              <a:cxnLst/>
              <a:rect l="l" t="t" r="r" b="b"/>
              <a:pathLst>
                <a:path w="7265" h="4771" extrusionOk="0">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2436300" y="4500825"/>
              <a:ext cx="30400" cy="121750"/>
            </a:xfrm>
            <a:custGeom>
              <a:avLst/>
              <a:gdLst/>
              <a:ahLst/>
              <a:cxnLst/>
              <a:rect l="l" t="t" r="r" b="b"/>
              <a:pathLst>
                <a:path w="1216" h="4870" extrusionOk="0">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2438100" y="4592400"/>
              <a:ext cx="89800" cy="30175"/>
            </a:xfrm>
            <a:custGeom>
              <a:avLst/>
              <a:gdLst/>
              <a:ahLst/>
              <a:cxnLst/>
              <a:rect l="l" t="t" r="r" b="b"/>
              <a:pathLst>
                <a:path w="3592" h="1207" extrusionOk="0">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7"/>
          <p:cNvGrpSpPr/>
          <p:nvPr/>
        </p:nvGrpSpPr>
        <p:grpSpPr>
          <a:xfrm>
            <a:off x="8388513" y="463446"/>
            <a:ext cx="363360" cy="333196"/>
            <a:chOff x="7334172" y="2286237"/>
            <a:chExt cx="720238" cy="660317"/>
          </a:xfrm>
        </p:grpSpPr>
        <p:grpSp>
          <p:nvGrpSpPr>
            <p:cNvPr id="159" name="Google Shape;159;p7"/>
            <p:cNvGrpSpPr/>
            <p:nvPr/>
          </p:nvGrpSpPr>
          <p:grpSpPr>
            <a:xfrm>
              <a:off x="7515950" y="2384088"/>
              <a:ext cx="356682" cy="285314"/>
              <a:chOff x="7054764" y="3783839"/>
              <a:chExt cx="230028" cy="184002"/>
            </a:xfrm>
          </p:grpSpPr>
          <p:sp>
            <p:nvSpPr>
              <p:cNvPr id="160" name="Google Shape;160;p7"/>
              <p:cNvSpPr/>
              <p:nvPr/>
            </p:nvSpPr>
            <p:spPr>
              <a:xfrm>
                <a:off x="7054764" y="3841244"/>
                <a:ext cx="69090" cy="69090"/>
              </a:xfrm>
              <a:custGeom>
                <a:avLst/>
                <a:gdLst/>
                <a:ahLst/>
                <a:cxnLst/>
                <a:rect l="l" t="t" r="r" b="b"/>
                <a:pathLst>
                  <a:path w="674" h="674" extrusionOk="0">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7135335" y="3898752"/>
                <a:ext cx="69090" cy="69090"/>
              </a:xfrm>
              <a:custGeom>
                <a:avLst/>
                <a:gdLst/>
                <a:ahLst/>
                <a:cxnLst/>
                <a:rect l="l" t="t" r="r" b="b"/>
                <a:pathLst>
                  <a:path w="674" h="674" extrusionOk="0">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7215702" y="3783839"/>
                <a:ext cx="69090" cy="69090"/>
              </a:xfrm>
              <a:custGeom>
                <a:avLst/>
                <a:gdLst/>
                <a:ahLst/>
                <a:cxnLst/>
                <a:rect l="l" t="t" r="r" b="b"/>
                <a:pathLst>
                  <a:path w="674" h="674" extrusionOk="0">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7095050" y="3877635"/>
                <a:ext cx="69090" cy="53919"/>
              </a:xfrm>
              <a:custGeom>
                <a:avLst/>
                <a:gdLst/>
                <a:ahLst/>
                <a:cxnLst/>
                <a:rect l="l" t="t" r="r" b="b"/>
                <a:pathLst>
                  <a:path w="674" h="526" extrusionOk="0">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7169983" y="3825663"/>
                <a:ext cx="80161" cy="100355"/>
              </a:xfrm>
              <a:custGeom>
                <a:avLst/>
                <a:gdLst/>
                <a:ahLst/>
                <a:cxnLst/>
                <a:rect l="l" t="t" r="r" b="b"/>
                <a:pathLst>
                  <a:path w="782" h="979" extrusionOk="0">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7"/>
            <p:cNvGrpSpPr/>
            <p:nvPr/>
          </p:nvGrpSpPr>
          <p:grpSpPr>
            <a:xfrm>
              <a:off x="7334172" y="2286237"/>
              <a:ext cx="720238" cy="660317"/>
              <a:chOff x="7008943" y="818158"/>
              <a:chExt cx="275848" cy="252888"/>
            </a:xfrm>
          </p:grpSpPr>
          <p:sp>
            <p:nvSpPr>
              <p:cNvPr id="166" name="Google Shape;166;p7"/>
              <p:cNvSpPr/>
              <p:nvPr/>
            </p:nvSpPr>
            <p:spPr>
              <a:xfrm>
                <a:off x="7099663" y="1013438"/>
                <a:ext cx="94409" cy="57609"/>
              </a:xfrm>
              <a:custGeom>
                <a:avLst/>
                <a:gdLst/>
                <a:ahLst/>
                <a:cxnLst/>
                <a:rect l="l" t="t" r="r" b="b"/>
                <a:pathLst>
                  <a:path w="921" h="562" extrusionOk="0">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7135335" y="978995"/>
                <a:ext cx="23064" cy="57609"/>
              </a:xfrm>
              <a:custGeom>
                <a:avLst/>
                <a:gdLst/>
                <a:ahLst/>
                <a:cxnLst/>
                <a:rect l="l" t="t" r="r" b="b"/>
                <a:pathLst>
                  <a:path w="225" h="562" extrusionOk="0">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7008943" y="818158"/>
                <a:ext cx="275848" cy="22962"/>
              </a:xfrm>
              <a:custGeom>
                <a:avLst/>
                <a:gdLst/>
                <a:ahLst/>
                <a:cxnLst/>
                <a:rect l="l" t="t" r="r" b="b"/>
                <a:pathLst>
                  <a:path w="2691" h="224" extrusionOk="0">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7031802" y="818158"/>
                <a:ext cx="230027" cy="183898"/>
              </a:xfrm>
              <a:custGeom>
                <a:avLst/>
                <a:gdLst/>
                <a:ahLst/>
                <a:cxnLst/>
                <a:rect l="l" t="t" r="r" b="b"/>
                <a:pathLst>
                  <a:path w="2244" h="1794" extrusionOk="0">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udas">
  <p:cSld name="CUSTOM_2_1">
    <p:bg>
      <p:bgPr>
        <a:solidFill>
          <a:srgbClr val="ADCF07"/>
        </a:solidFill>
        <a:effectLst/>
      </p:bgPr>
    </p:bg>
    <p:spTree>
      <p:nvGrpSpPr>
        <p:cNvPr id="1" name="Shape 258"/>
        <p:cNvGrpSpPr/>
        <p:nvPr/>
      </p:nvGrpSpPr>
      <p:grpSpPr>
        <a:xfrm>
          <a:off x="0" y="0"/>
          <a:ext cx="0" cy="0"/>
          <a:chOff x="0" y="0"/>
          <a:chExt cx="0" cy="0"/>
        </a:xfrm>
      </p:grpSpPr>
      <p:sp>
        <p:nvSpPr>
          <p:cNvPr id="259" name="Google Shape;259;p11"/>
          <p:cNvSpPr/>
          <p:nvPr/>
        </p:nvSpPr>
        <p:spPr>
          <a:xfrm>
            <a:off x="-524025" y="1193098"/>
            <a:ext cx="10786200" cy="99702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1"/>
          <p:cNvSpPr/>
          <p:nvPr/>
        </p:nvSpPr>
        <p:spPr>
          <a:xfrm>
            <a:off x="-6214200" y="-4674302"/>
            <a:ext cx="10786200" cy="9970200"/>
          </a:xfrm>
          <a:prstGeom prst="ellipse">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txBox="1"/>
          <p:nvPr/>
        </p:nvSpPr>
        <p:spPr>
          <a:xfrm>
            <a:off x="5983375" y="3021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chemeClr val="lt1"/>
                </a:solidFill>
                <a:latin typeface="Sora SemiBold"/>
                <a:ea typeface="Sora SemiBold"/>
                <a:cs typeface="Sora SemiBold"/>
                <a:sym typeface="Sora SemiBold"/>
              </a:rPr>
              <a:t>Ciencia de Datos y AI</a:t>
            </a:r>
            <a:endParaRPr sz="1200" b="0" i="1" u="none" strike="noStrike" cap="none">
              <a:solidFill>
                <a:schemeClr val="lt1"/>
              </a:solidFill>
              <a:latin typeface="Sora SemiBold"/>
              <a:ea typeface="Sora SemiBold"/>
              <a:cs typeface="Sora SemiBold"/>
              <a:sym typeface="Sora SemiBold"/>
            </a:endParaRPr>
          </a:p>
        </p:txBody>
      </p:sp>
      <p:grpSp>
        <p:nvGrpSpPr>
          <p:cNvPr id="262" name="Google Shape;262;p11"/>
          <p:cNvGrpSpPr/>
          <p:nvPr/>
        </p:nvGrpSpPr>
        <p:grpSpPr>
          <a:xfrm>
            <a:off x="8482562" y="255981"/>
            <a:ext cx="427701" cy="461706"/>
            <a:chOff x="3398625" y="2806025"/>
            <a:chExt cx="521650" cy="563125"/>
          </a:xfrm>
        </p:grpSpPr>
        <p:sp>
          <p:nvSpPr>
            <p:cNvPr id="263" name="Google Shape;263;p11"/>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1"/>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11"/>
          <p:cNvSpPr/>
          <p:nvPr/>
        </p:nvSpPr>
        <p:spPr>
          <a:xfrm>
            <a:off x="1698788" y="1365674"/>
            <a:ext cx="1942200" cy="3090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 name="Google Shape;267;p11"/>
          <p:cNvPicPr preferRelativeResize="0"/>
          <p:nvPr/>
        </p:nvPicPr>
        <p:blipFill rotWithShape="1">
          <a:blip r:embed="rId2">
            <a:alphaModFix/>
          </a:blip>
          <a:srcRect l="41911" t="30554" r="37183" b="7229"/>
          <a:stretch/>
        </p:blipFill>
        <p:spPr>
          <a:xfrm>
            <a:off x="1712372" y="1365428"/>
            <a:ext cx="1942200" cy="3090000"/>
          </a:xfrm>
          <a:prstGeom prst="roundRect">
            <a:avLst>
              <a:gd name="adj" fmla="val 50000"/>
            </a:avLst>
          </a:prstGeom>
          <a:noFill/>
          <a:ln>
            <a:noFill/>
          </a:ln>
        </p:spPr>
      </p:pic>
      <p:pic>
        <p:nvPicPr>
          <p:cNvPr id="268" name="Google Shape;268;p11"/>
          <p:cNvPicPr preferRelativeResize="0"/>
          <p:nvPr/>
        </p:nvPicPr>
        <p:blipFill rotWithShape="1">
          <a:blip r:embed="rId2">
            <a:alphaModFix/>
          </a:blip>
          <a:srcRect l="37810" t="12961" r="32151" b="15742"/>
          <a:stretch/>
        </p:blipFill>
        <p:spPr>
          <a:xfrm>
            <a:off x="1337400" y="475950"/>
            <a:ext cx="2790451" cy="3540650"/>
          </a:xfrm>
          <a:prstGeom prst="rect">
            <a:avLst/>
          </a:prstGeom>
          <a:noFill/>
          <a:ln>
            <a:noFill/>
          </a:ln>
        </p:spPr>
      </p:pic>
      <p:sp>
        <p:nvSpPr>
          <p:cNvPr id="269" name="Google Shape;269;p11"/>
          <p:cNvSpPr txBox="1"/>
          <p:nvPr/>
        </p:nvSpPr>
        <p:spPr>
          <a:xfrm>
            <a:off x="4381500" y="2612400"/>
            <a:ext cx="3000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4000">
                <a:solidFill>
                  <a:srgbClr val="FFFFFF"/>
                </a:solidFill>
                <a:latin typeface="Sora ExtraBold"/>
                <a:ea typeface="Sora ExtraBold"/>
                <a:cs typeface="Sora ExtraBold"/>
                <a:sym typeface="Sora ExtraBold"/>
              </a:rPr>
              <a:t>¿DUDAS?</a:t>
            </a:r>
            <a:endParaRPr sz="4000">
              <a:solidFill>
                <a:srgbClr val="FFFFFF"/>
              </a:solidFill>
              <a:latin typeface="Sora ExtraBold"/>
              <a:ea typeface="Sora ExtraBold"/>
              <a:cs typeface="Sora ExtraBold"/>
              <a:sym typeface="Sora ExtraBold"/>
            </a:endParaRPr>
          </a:p>
        </p:txBody>
      </p:sp>
      <p:pic>
        <p:nvPicPr>
          <p:cNvPr id="270" name="Google Shape;270;p11"/>
          <p:cNvPicPr preferRelativeResize="0"/>
          <p:nvPr/>
        </p:nvPicPr>
        <p:blipFill>
          <a:blip r:embed="rId3">
            <a:alphaModFix/>
          </a:blip>
          <a:stretch>
            <a:fillRect/>
          </a:stretch>
        </p:blipFill>
        <p:spPr>
          <a:xfrm>
            <a:off x="7664675" y="4505663"/>
            <a:ext cx="1205524" cy="333187"/>
          </a:xfrm>
          <a:prstGeom prst="rect">
            <a:avLst/>
          </a:prstGeom>
          <a:noFill/>
          <a:ln>
            <a:noFill/>
          </a:ln>
        </p:spPr>
      </p:pic>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6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ull Vacia" type="blank">
  <p:cSld name="BLANK">
    <p:spTree>
      <p:nvGrpSpPr>
        <p:cNvPr id="1" name="Shape 325"/>
        <p:cNvGrpSpPr/>
        <p:nvPr/>
      </p:nvGrpSpPr>
      <p:grpSpPr>
        <a:xfrm>
          <a:off x="0" y="0"/>
          <a:ext cx="0" cy="0"/>
          <a:chOff x="0" y="0"/>
          <a:chExt cx="0" cy="0"/>
        </a:xfrm>
      </p:grpSpPr>
      <p:sp>
        <p:nvSpPr>
          <p:cNvPr id="326" name="Google Shape;326;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7"/>
        <p:cNvGrpSpPr/>
        <p:nvPr/>
      </p:nvGrpSpPr>
      <p:grpSpPr>
        <a:xfrm>
          <a:off x="0" y="0"/>
          <a:ext cx="0" cy="0"/>
          <a:chOff x="0" y="0"/>
          <a:chExt cx="0" cy="0"/>
        </a:xfrm>
      </p:grpSpPr>
      <p:sp>
        <p:nvSpPr>
          <p:cNvPr id="328" name="Google Shape;32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29" name="Google Shape;329;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30" name="Google Shape;33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1"/>
        <p:cNvGrpSpPr/>
        <p:nvPr/>
      </p:nvGrpSpPr>
      <p:grpSpPr>
        <a:xfrm>
          <a:off x="0" y="0"/>
          <a:ext cx="0" cy="0"/>
          <a:chOff x="0" y="0"/>
          <a:chExt cx="0" cy="0"/>
        </a:xfrm>
      </p:grpSpPr>
      <p:sp>
        <p:nvSpPr>
          <p:cNvPr id="332" name="Google Shape;33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33" name="Google Shape;333;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34" name="Google Shape;334;p1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35" name="Google Shape;33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7A4E1-61EE-4FF5-B7C2-0DA0AFE8BDC3}"/>
              </a:ext>
            </a:extLst>
          </p:cNvPr>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2F95A534-0C2B-4BE1-9459-F70B104A8A9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E7EB036C-B9C4-4EF1-A4DB-7678F0C37603}"/>
              </a:ext>
            </a:extLst>
          </p:cNvPr>
          <p:cNvSpPr>
            <a:spLocks noGrp="1"/>
          </p:cNvSpPr>
          <p:nvPr>
            <p:ph type="dt" sz="half" idx="10"/>
          </p:nvPr>
        </p:nvSpPr>
        <p:spPr/>
        <p:txBody>
          <a:bodyPr/>
          <a:lstStyle/>
          <a:p>
            <a:fld id="{C0C3BFF6-083F-4813-A74F-141427E18B3B}" type="datetimeFigureOut">
              <a:rPr lang="es-CL" smtClean="0"/>
              <a:t>10-06-2025</a:t>
            </a:fld>
            <a:endParaRPr lang="es-CL"/>
          </a:p>
        </p:txBody>
      </p:sp>
      <p:sp>
        <p:nvSpPr>
          <p:cNvPr id="5" name="Marcador de pie de página 4">
            <a:extLst>
              <a:ext uri="{FF2B5EF4-FFF2-40B4-BE49-F238E27FC236}">
                <a16:creationId xmlns:a16="http://schemas.microsoft.com/office/drawing/2014/main" id="{4324A91F-3459-45E7-968D-0326D5C157F4}"/>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D627AF72-5BD1-4959-83D0-53292ED90069}"/>
              </a:ext>
            </a:extLst>
          </p:cNvPr>
          <p:cNvSpPr>
            <a:spLocks noGrp="1"/>
          </p:cNvSpPr>
          <p:nvPr>
            <p:ph type="sldNum" sz="quarter" idx="12"/>
          </p:nvPr>
        </p:nvSpPr>
        <p:spPr/>
        <p:txBody>
          <a:bodyPr/>
          <a:lstStyle/>
          <a:p>
            <a:fld id="{764C60C7-C6E4-4BF9-BD79-DA605A5A7340}" type="slidenum">
              <a:rPr lang="es-CL" smtClean="0"/>
              <a:t>‹Nº›</a:t>
            </a:fld>
            <a:endParaRPr lang="es-CL"/>
          </a:p>
        </p:txBody>
      </p:sp>
    </p:spTree>
    <p:extLst>
      <p:ext uri="{BB962C8B-B14F-4D97-AF65-F5344CB8AC3E}">
        <p14:creationId xmlns:p14="http://schemas.microsoft.com/office/powerpoint/2010/main" val="3899429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600"/>
              <a:buFont typeface="Sora"/>
              <a:buNone/>
              <a:defRPr sz="2600" b="1">
                <a:solidFill>
                  <a:schemeClr val="dk1"/>
                </a:solidFill>
                <a:latin typeface="Sora"/>
                <a:ea typeface="Sora"/>
                <a:cs typeface="Sora"/>
                <a:sym typeface="Sora"/>
              </a:defRPr>
            </a:lvl1pPr>
            <a:lvl2pPr lvl="1">
              <a:spcBef>
                <a:spcPts val="0"/>
              </a:spcBef>
              <a:spcAft>
                <a:spcPts val="0"/>
              </a:spcAft>
              <a:buClr>
                <a:schemeClr val="dk1"/>
              </a:buClr>
              <a:buSzPts val="2600"/>
              <a:buFont typeface="Sora"/>
              <a:buNone/>
              <a:defRPr sz="2600" b="1">
                <a:solidFill>
                  <a:schemeClr val="dk1"/>
                </a:solidFill>
                <a:latin typeface="Sora"/>
                <a:ea typeface="Sora"/>
                <a:cs typeface="Sora"/>
                <a:sym typeface="Sora"/>
              </a:defRPr>
            </a:lvl2pPr>
            <a:lvl3pPr lvl="2">
              <a:spcBef>
                <a:spcPts val="0"/>
              </a:spcBef>
              <a:spcAft>
                <a:spcPts val="0"/>
              </a:spcAft>
              <a:buClr>
                <a:schemeClr val="dk1"/>
              </a:buClr>
              <a:buSzPts val="2600"/>
              <a:buFont typeface="Sora"/>
              <a:buNone/>
              <a:defRPr sz="2600" b="1">
                <a:solidFill>
                  <a:schemeClr val="dk1"/>
                </a:solidFill>
                <a:latin typeface="Sora"/>
                <a:ea typeface="Sora"/>
                <a:cs typeface="Sora"/>
                <a:sym typeface="Sora"/>
              </a:defRPr>
            </a:lvl3pPr>
            <a:lvl4pPr lvl="3">
              <a:spcBef>
                <a:spcPts val="0"/>
              </a:spcBef>
              <a:spcAft>
                <a:spcPts val="0"/>
              </a:spcAft>
              <a:buClr>
                <a:schemeClr val="dk1"/>
              </a:buClr>
              <a:buSzPts val="2600"/>
              <a:buFont typeface="Sora"/>
              <a:buNone/>
              <a:defRPr sz="2600" b="1">
                <a:solidFill>
                  <a:schemeClr val="dk1"/>
                </a:solidFill>
                <a:latin typeface="Sora"/>
                <a:ea typeface="Sora"/>
                <a:cs typeface="Sora"/>
                <a:sym typeface="Sora"/>
              </a:defRPr>
            </a:lvl4pPr>
            <a:lvl5pPr lvl="4">
              <a:spcBef>
                <a:spcPts val="0"/>
              </a:spcBef>
              <a:spcAft>
                <a:spcPts val="0"/>
              </a:spcAft>
              <a:buClr>
                <a:schemeClr val="dk1"/>
              </a:buClr>
              <a:buSzPts val="2600"/>
              <a:buFont typeface="Sora"/>
              <a:buNone/>
              <a:defRPr sz="2600" b="1">
                <a:solidFill>
                  <a:schemeClr val="dk1"/>
                </a:solidFill>
                <a:latin typeface="Sora"/>
                <a:ea typeface="Sora"/>
                <a:cs typeface="Sora"/>
                <a:sym typeface="Sora"/>
              </a:defRPr>
            </a:lvl5pPr>
            <a:lvl6pPr lvl="5">
              <a:spcBef>
                <a:spcPts val="0"/>
              </a:spcBef>
              <a:spcAft>
                <a:spcPts val="0"/>
              </a:spcAft>
              <a:buClr>
                <a:schemeClr val="dk1"/>
              </a:buClr>
              <a:buSzPts val="2600"/>
              <a:buFont typeface="Sora"/>
              <a:buNone/>
              <a:defRPr sz="2600" b="1">
                <a:solidFill>
                  <a:schemeClr val="dk1"/>
                </a:solidFill>
                <a:latin typeface="Sora"/>
                <a:ea typeface="Sora"/>
                <a:cs typeface="Sora"/>
                <a:sym typeface="Sora"/>
              </a:defRPr>
            </a:lvl6pPr>
            <a:lvl7pPr lvl="6">
              <a:spcBef>
                <a:spcPts val="0"/>
              </a:spcBef>
              <a:spcAft>
                <a:spcPts val="0"/>
              </a:spcAft>
              <a:buClr>
                <a:schemeClr val="dk1"/>
              </a:buClr>
              <a:buSzPts val="2600"/>
              <a:buFont typeface="Sora"/>
              <a:buNone/>
              <a:defRPr sz="2600" b="1">
                <a:solidFill>
                  <a:schemeClr val="dk1"/>
                </a:solidFill>
                <a:latin typeface="Sora"/>
                <a:ea typeface="Sora"/>
                <a:cs typeface="Sora"/>
                <a:sym typeface="Sora"/>
              </a:defRPr>
            </a:lvl7pPr>
            <a:lvl8pPr lvl="7">
              <a:spcBef>
                <a:spcPts val="0"/>
              </a:spcBef>
              <a:spcAft>
                <a:spcPts val="0"/>
              </a:spcAft>
              <a:buClr>
                <a:schemeClr val="dk1"/>
              </a:buClr>
              <a:buSzPts val="2600"/>
              <a:buFont typeface="Sora"/>
              <a:buNone/>
              <a:defRPr sz="2600" b="1">
                <a:solidFill>
                  <a:schemeClr val="dk1"/>
                </a:solidFill>
                <a:latin typeface="Sora"/>
                <a:ea typeface="Sora"/>
                <a:cs typeface="Sora"/>
                <a:sym typeface="Sora"/>
              </a:defRPr>
            </a:lvl8pPr>
            <a:lvl9pPr lvl="8">
              <a:spcBef>
                <a:spcPts val="0"/>
              </a:spcBef>
              <a:spcAft>
                <a:spcPts val="0"/>
              </a:spcAft>
              <a:buClr>
                <a:schemeClr val="dk1"/>
              </a:buClr>
              <a:buSzPts val="2600"/>
              <a:buFont typeface="Sora"/>
              <a:buNone/>
              <a:defRPr sz="26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Work Sans Medium"/>
              <a:buChar char="●"/>
              <a:defRPr sz="1800">
                <a:solidFill>
                  <a:schemeClr val="dk1"/>
                </a:solidFill>
                <a:latin typeface="Work Sans Medium"/>
                <a:ea typeface="Work Sans Medium"/>
                <a:cs typeface="Work Sans Medium"/>
                <a:sym typeface="Work Sans Medium"/>
              </a:defRPr>
            </a:lvl1pPr>
            <a:lvl2pPr marL="914400" lvl="1"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2pPr>
            <a:lvl3pPr marL="1371600" lvl="2"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3pPr>
            <a:lvl4pPr marL="1828800" lvl="3"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4pPr>
            <a:lvl5pPr marL="2286000" lvl="4"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5pPr>
            <a:lvl6pPr marL="2743200" lvl="5"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6pPr>
            <a:lvl7pPr marL="3200400" lvl="6"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7pPr>
            <a:lvl8pPr marL="3657600" lvl="7"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8pPr>
            <a:lvl9pPr marL="4114800" lvl="8"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7" r:id="rId3"/>
    <p:sldLayoutId id="2147483663" r:id="rId4"/>
    <p:sldLayoutId id="2147483664" r:id="rId5"/>
    <p:sldLayoutId id="2147483665" r:id="rId6"/>
    <p:sldLayoutId id="214748366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sandman-5.blogspot.com/2010/03/tejido-nervioso-neurona.html"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95399F-0B55-4C1D-88A7-810947D5AB9C}"/>
              </a:ext>
            </a:extLst>
          </p:cNvPr>
          <p:cNvSpPr>
            <a:spLocks noGrp="1"/>
          </p:cNvSpPr>
          <p:nvPr>
            <p:ph type="ctrTitle"/>
          </p:nvPr>
        </p:nvSpPr>
        <p:spPr>
          <a:xfrm>
            <a:off x="1143000" y="2110978"/>
            <a:ext cx="6858000" cy="1790700"/>
          </a:xfrm>
        </p:spPr>
        <p:txBody>
          <a:bodyPr>
            <a:normAutofit fontScale="90000"/>
          </a:bodyPr>
          <a:lstStyle/>
          <a:p>
            <a:br>
              <a:rPr lang="es-CL" sz="3300" dirty="0"/>
            </a:br>
            <a:r>
              <a:rPr lang="es-CL" sz="3300" dirty="0"/>
              <a:t>Fundamentos de Deep </a:t>
            </a:r>
            <a:r>
              <a:rPr lang="es-CL" sz="3300" dirty="0" err="1"/>
              <a:t>Learning</a:t>
            </a:r>
            <a:r>
              <a:rPr lang="es-CL" sz="3300" dirty="0"/>
              <a:t>.</a:t>
            </a:r>
            <a:br>
              <a:rPr lang="es-CL" sz="3300" dirty="0"/>
            </a:br>
            <a:endParaRPr lang="es-CL" sz="3300" dirty="0"/>
          </a:p>
        </p:txBody>
      </p:sp>
      <p:sp>
        <p:nvSpPr>
          <p:cNvPr id="3" name="Subtítulo 2">
            <a:extLst>
              <a:ext uri="{FF2B5EF4-FFF2-40B4-BE49-F238E27FC236}">
                <a16:creationId xmlns:a16="http://schemas.microsoft.com/office/drawing/2014/main" id="{C3175EE9-AFAE-41D9-BD22-62BC2548B2C3}"/>
              </a:ext>
            </a:extLst>
          </p:cNvPr>
          <p:cNvSpPr>
            <a:spLocks noGrp="1"/>
          </p:cNvSpPr>
          <p:nvPr>
            <p:ph type="subTitle" idx="1"/>
          </p:nvPr>
        </p:nvSpPr>
        <p:spPr>
          <a:xfrm>
            <a:off x="1056980" y="3901678"/>
            <a:ext cx="6858000" cy="1241822"/>
          </a:xfrm>
        </p:spPr>
        <p:txBody>
          <a:bodyPr/>
          <a:lstStyle/>
          <a:p>
            <a:r>
              <a:rPr lang="es-CL" dirty="0"/>
              <a:t>Docente: Diego Miranda Olavarría</a:t>
            </a:r>
          </a:p>
          <a:p>
            <a:r>
              <a:rPr lang="es-CL" i="1" dirty="0"/>
              <a:t>Data </a:t>
            </a:r>
            <a:r>
              <a:rPr lang="es-CL" i="1" dirty="0" err="1"/>
              <a:t>Scientist</a:t>
            </a:r>
            <a:endParaRPr lang="es-CL" i="1" dirty="0"/>
          </a:p>
        </p:txBody>
      </p:sp>
      <p:pic>
        <p:nvPicPr>
          <p:cNvPr id="5" name="Picture 2" descr="https://cftdelosrios.cl/wp-content/uploads/2021/09/cropped-Recurso-2.png">
            <a:extLst>
              <a:ext uri="{FF2B5EF4-FFF2-40B4-BE49-F238E27FC236}">
                <a16:creationId xmlns:a16="http://schemas.microsoft.com/office/drawing/2014/main" id="{8D9AC751-1BEB-4DCA-96E9-7A18E74008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4853" y="226676"/>
            <a:ext cx="3194294" cy="1846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13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normAutofit fontScale="90000"/>
          </a:bodyPr>
          <a:lstStyle/>
          <a:p>
            <a:r>
              <a:rPr lang="es-ES" dirty="0"/>
              <a:t>ARQUITECTURA DE UNA RED NEURONAL</a:t>
            </a:r>
          </a:p>
        </p:txBody>
      </p:sp>
      <p:pic>
        <p:nvPicPr>
          <p:cNvPr id="11266" name="Picture 2">
            <a:extLst>
              <a:ext uri="{FF2B5EF4-FFF2-40B4-BE49-F238E27FC236}">
                <a16:creationId xmlns:a16="http://schemas.microsoft.com/office/drawing/2014/main" id="{BA177001-06DA-B0DE-5595-78E074B55BC0}"/>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807593" y="1122503"/>
            <a:ext cx="4621213" cy="302418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996B52A1-811D-62AA-A696-71DD953901C0}"/>
              </a:ext>
            </a:extLst>
          </p:cNvPr>
          <p:cNvSpPr txBox="1"/>
          <p:nvPr/>
        </p:nvSpPr>
        <p:spPr>
          <a:xfrm>
            <a:off x="5962763" y="1787388"/>
            <a:ext cx="2745343" cy="1869743"/>
          </a:xfrm>
          <a:prstGeom prst="rect">
            <a:avLst/>
          </a:prstGeom>
          <a:noFill/>
        </p:spPr>
        <p:txBody>
          <a:bodyPr wrap="square">
            <a:spAutoFit/>
          </a:bodyPr>
          <a:lstStyle/>
          <a:p>
            <a:pPr algn="just"/>
            <a:r>
              <a:rPr lang="es-MX" sz="1050" dirty="0">
                <a:solidFill>
                  <a:srgbClr val="242424"/>
                </a:solidFill>
                <a:highlight>
                  <a:srgbClr val="FFFFFF"/>
                </a:highlight>
                <a:latin typeface="source-serif-pro"/>
              </a:rPr>
              <a:t>Un </a:t>
            </a:r>
            <a:r>
              <a:rPr lang="es-MX" sz="1050" b="1" dirty="0">
                <a:solidFill>
                  <a:srgbClr val="242424"/>
                </a:solidFill>
                <a:highlight>
                  <a:srgbClr val="FFFFFF"/>
                </a:highlight>
                <a:latin typeface="source-serif-pro"/>
              </a:rPr>
              <a:t>perceptrón multicapa (MLP) </a:t>
            </a:r>
            <a:r>
              <a:rPr lang="es-MX" sz="1050" dirty="0">
                <a:solidFill>
                  <a:srgbClr val="242424"/>
                </a:solidFill>
                <a:highlight>
                  <a:srgbClr val="FFFFFF"/>
                </a:highlight>
                <a:latin typeface="source-serif-pro"/>
              </a:rPr>
              <a:t>es una extensión del perceptrón simple que consiste en múltiples capas de neuronas, permitiendo que la red aprenda y represente relaciones más complejas en los datos.</a:t>
            </a:r>
          </a:p>
          <a:p>
            <a:pPr algn="just"/>
            <a:endParaRPr lang="es-MX" sz="1050" dirty="0">
              <a:solidFill>
                <a:srgbClr val="242424"/>
              </a:solidFill>
              <a:highlight>
                <a:srgbClr val="FFFFFF"/>
              </a:highlight>
              <a:latin typeface="source-serif-pro"/>
            </a:endParaRPr>
          </a:p>
          <a:p>
            <a:pPr algn="just"/>
            <a:r>
              <a:rPr lang="es-MX" sz="1050" dirty="0">
                <a:solidFill>
                  <a:srgbClr val="242424"/>
                </a:solidFill>
                <a:highlight>
                  <a:srgbClr val="FFFFFF"/>
                </a:highlight>
                <a:latin typeface="source-serif-pro"/>
              </a:rPr>
              <a:t>Mientras que un perceptrón simple puede resolver solo problemas linealmente separables, un MLP puede abordar problemas no linealmente separables gracias a su estructura en capas.</a:t>
            </a:r>
          </a:p>
        </p:txBody>
      </p:sp>
      <p:sp>
        <p:nvSpPr>
          <p:cNvPr id="11" name="CuadroTexto 10">
            <a:extLst>
              <a:ext uri="{FF2B5EF4-FFF2-40B4-BE49-F238E27FC236}">
                <a16:creationId xmlns:a16="http://schemas.microsoft.com/office/drawing/2014/main" id="{31C4DC33-F069-0514-EC27-0D9E83103546}"/>
              </a:ext>
            </a:extLst>
          </p:cNvPr>
          <p:cNvSpPr txBox="1"/>
          <p:nvPr/>
        </p:nvSpPr>
        <p:spPr>
          <a:xfrm>
            <a:off x="435894" y="4308273"/>
            <a:ext cx="1347186" cy="577081"/>
          </a:xfrm>
          <a:prstGeom prst="rect">
            <a:avLst/>
          </a:prstGeom>
          <a:solidFill>
            <a:schemeClr val="bg1"/>
          </a:solidFill>
        </p:spPr>
        <p:txBody>
          <a:bodyPr wrap="square" rtlCol="0">
            <a:spAutoFit/>
          </a:bodyPr>
          <a:lstStyle/>
          <a:p>
            <a:pPr algn="ctr"/>
            <a:r>
              <a:rPr lang="es-MX" sz="1050" dirty="0">
                <a:latin typeface="Arial" panose="020B0604020202020204" pitchFamily="34" charset="0"/>
                <a:cs typeface="Arial" panose="020B0604020202020204" pitchFamily="34" charset="0"/>
              </a:rPr>
              <a:t>CAPA DE ENTRADA </a:t>
            </a:r>
          </a:p>
          <a:p>
            <a:pPr algn="ctr"/>
            <a:r>
              <a:rPr lang="es-MX" sz="1050" dirty="0">
                <a:latin typeface="Arial" panose="020B0604020202020204" pitchFamily="34" charset="0"/>
                <a:cs typeface="Arial" panose="020B0604020202020204" pitchFamily="34" charset="0"/>
              </a:rPr>
              <a:t>(input </a:t>
            </a:r>
            <a:r>
              <a:rPr lang="es-MX" sz="1050" dirty="0" err="1">
                <a:latin typeface="Arial" panose="020B0604020202020204" pitchFamily="34" charset="0"/>
                <a:cs typeface="Arial" panose="020B0604020202020204" pitchFamily="34" charset="0"/>
              </a:rPr>
              <a:t>layer</a:t>
            </a:r>
            <a:r>
              <a:rPr lang="es-MX" sz="1050" dirty="0">
                <a:latin typeface="Arial" panose="020B0604020202020204" pitchFamily="34" charset="0"/>
                <a:cs typeface="Arial" panose="020B0604020202020204" pitchFamily="34" charset="0"/>
              </a:rPr>
              <a:t>)</a:t>
            </a:r>
            <a:endParaRPr lang="es-CL" sz="1050"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D26DB424-5C84-33B7-F320-DE7C03BE66CB}"/>
              </a:ext>
            </a:extLst>
          </p:cNvPr>
          <p:cNvSpPr txBox="1"/>
          <p:nvPr/>
        </p:nvSpPr>
        <p:spPr>
          <a:xfrm>
            <a:off x="4407820" y="4266370"/>
            <a:ext cx="1149092" cy="577081"/>
          </a:xfrm>
          <a:prstGeom prst="rect">
            <a:avLst/>
          </a:prstGeom>
          <a:solidFill>
            <a:schemeClr val="bg1"/>
          </a:solidFill>
        </p:spPr>
        <p:txBody>
          <a:bodyPr wrap="square" rtlCol="0">
            <a:spAutoFit/>
          </a:bodyPr>
          <a:lstStyle/>
          <a:p>
            <a:pPr algn="ctr"/>
            <a:r>
              <a:rPr lang="es-MX" sz="1050" dirty="0">
                <a:latin typeface="Arial" panose="020B0604020202020204" pitchFamily="34" charset="0"/>
                <a:cs typeface="Arial" panose="020B0604020202020204" pitchFamily="34" charset="0"/>
              </a:rPr>
              <a:t>CAPA DE SALIDA</a:t>
            </a:r>
          </a:p>
          <a:p>
            <a:pPr algn="ctr"/>
            <a:r>
              <a:rPr lang="es-MX" sz="1050" dirty="0">
                <a:latin typeface="Arial" panose="020B0604020202020204" pitchFamily="34" charset="0"/>
                <a:cs typeface="Arial" panose="020B0604020202020204" pitchFamily="34" charset="0"/>
              </a:rPr>
              <a:t>(output </a:t>
            </a:r>
            <a:r>
              <a:rPr lang="es-MX" sz="1050" dirty="0" err="1">
                <a:latin typeface="Arial" panose="020B0604020202020204" pitchFamily="34" charset="0"/>
                <a:cs typeface="Arial" panose="020B0604020202020204" pitchFamily="34" charset="0"/>
              </a:rPr>
              <a:t>layer</a:t>
            </a:r>
            <a:r>
              <a:rPr lang="es-MX" sz="1050" dirty="0">
                <a:latin typeface="Arial" panose="020B0604020202020204" pitchFamily="34" charset="0"/>
                <a:cs typeface="Arial" panose="020B0604020202020204" pitchFamily="34" charset="0"/>
              </a:rPr>
              <a:t>)</a:t>
            </a:r>
            <a:endParaRPr lang="es-CL" sz="1050"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5995A15D-8A0C-13AC-47B5-C3D1B62B8914}"/>
              </a:ext>
            </a:extLst>
          </p:cNvPr>
          <p:cNvSpPr txBox="1"/>
          <p:nvPr/>
        </p:nvSpPr>
        <p:spPr>
          <a:xfrm>
            <a:off x="1645920" y="4308273"/>
            <a:ext cx="2624739" cy="415498"/>
          </a:xfrm>
          <a:prstGeom prst="rect">
            <a:avLst/>
          </a:prstGeom>
          <a:solidFill>
            <a:schemeClr val="bg1"/>
          </a:solidFill>
        </p:spPr>
        <p:txBody>
          <a:bodyPr wrap="square" rtlCol="0">
            <a:spAutoFit/>
          </a:bodyPr>
          <a:lstStyle/>
          <a:p>
            <a:pPr algn="ctr"/>
            <a:r>
              <a:rPr lang="es-MX" sz="1050" dirty="0">
                <a:latin typeface="Arial" panose="020B0604020202020204" pitchFamily="34" charset="0"/>
                <a:cs typeface="Arial" panose="020B0604020202020204" pitchFamily="34" charset="0"/>
              </a:rPr>
              <a:t>CAPAS OCULTAS </a:t>
            </a:r>
          </a:p>
          <a:p>
            <a:pPr algn="ctr"/>
            <a:r>
              <a:rPr lang="es-MX" sz="1050" dirty="0">
                <a:latin typeface="Arial" panose="020B0604020202020204" pitchFamily="34" charset="0"/>
                <a:cs typeface="Arial" panose="020B0604020202020204" pitchFamily="34" charset="0"/>
              </a:rPr>
              <a:t>(</a:t>
            </a:r>
            <a:r>
              <a:rPr lang="es-MX" sz="1050" dirty="0" err="1">
                <a:latin typeface="Arial" panose="020B0604020202020204" pitchFamily="34" charset="0"/>
                <a:cs typeface="Arial" panose="020B0604020202020204" pitchFamily="34" charset="0"/>
              </a:rPr>
              <a:t>hidden</a:t>
            </a:r>
            <a:r>
              <a:rPr lang="es-MX" sz="1050" dirty="0">
                <a:latin typeface="Arial" panose="020B0604020202020204" pitchFamily="34" charset="0"/>
                <a:cs typeface="Arial" panose="020B0604020202020204" pitchFamily="34" charset="0"/>
              </a:rPr>
              <a:t> </a:t>
            </a:r>
            <a:r>
              <a:rPr lang="es-MX" sz="1050" dirty="0" err="1">
                <a:latin typeface="Arial" panose="020B0604020202020204" pitchFamily="34" charset="0"/>
                <a:cs typeface="Arial" panose="020B0604020202020204" pitchFamily="34" charset="0"/>
              </a:rPr>
              <a:t>layers</a:t>
            </a:r>
            <a:r>
              <a:rPr lang="es-MX" sz="1050" dirty="0">
                <a:latin typeface="Arial" panose="020B0604020202020204" pitchFamily="34" charset="0"/>
                <a:cs typeface="Arial" panose="020B0604020202020204" pitchFamily="34" charset="0"/>
              </a:rPr>
              <a:t>)</a:t>
            </a:r>
            <a:endParaRPr lang="es-CL" sz="1050" dirty="0">
              <a:latin typeface="Arial" panose="020B0604020202020204" pitchFamily="34" charset="0"/>
              <a:cs typeface="Arial" panose="020B0604020202020204" pitchFamily="34" charset="0"/>
            </a:endParaRPr>
          </a:p>
        </p:txBody>
      </p:sp>
      <p:pic>
        <p:nvPicPr>
          <p:cNvPr id="9" name="Picture 2" descr="https://cftdelosrios.cl/wp-content/uploads/2021/09/cropped-Recurso-2.png">
            <a:extLst>
              <a:ext uri="{FF2B5EF4-FFF2-40B4-BE49-F238E27FC236}">
                <a16:creationId xmlns:a16="http://schemas.microsoft.com/office/drawing/2014/main" id="{29E4EBB7-5EB4-4EB6-9485-2B363872A9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396" y="33114"/>
            <a:ext cx="976604" cy="506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403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27"/>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latin typeface="Sora"/>
                <a:ea typeface="Sora"/>
                <a:cs typeface="Sora"/>
                <a:sym typeface="Sora"/>
              </a:rPr>
              <a:t>Sigmoide</a:t>
            </a:r>
            <a:endParaRPr b="1">
              <a:latin typeface="Sora"/>
              <a:ea typeface="Sora"/>
              <a:cs typeface="Sora"/>
              <a:sym typeface="Sora"/>
            </a:endParaRPr>
          </a:p>
        </p:txBody>
      </p:sp>
      <p:sp>
        <p:nvSpPr>
          <p:cNvPr id="489" name="Google Shape;489;p27"/>
          <p:cNvSpPr txBox="1">
            <a:spLocks noGrp="1"/>
          </p:cNvSpPr>
          <p:nvPr>
            <p:ph type="body" idx="4294967295"/>
          </p:nvPr>
        </p:nvSpPr>
        <p:spPr>
          <a:xfrm>
            <a:off x="311700" y="773175"/>
            <a:ext cx="3588600" cy="2568300"/>
          </a:xfrm>
          <a:prstGeom prst="rect">
            <a:avLst/>
          </a:prstGeom>
        </p:spPr>
        <p:txBody>
          <a:bodyPr spcFirstLastPara="1" wrap="square" lIns="91425" tIns="91425" rIns="91425" bIns="91425" anchor="t" anchorCtr="0">
            <a:noAutofit/>
          </a:bodyPr>
          <a:lstStyle/>
          <a:p>
            <a:pPr marL="0" lvl="0" indent="0" algn="just" rtl="0">
              <a:lnSpc>
                <a:spcPct val="105000"/>
              </a:lnSpc>
              <a:spcBef>
                <a:spcPts val="0"/>
              </a:spcBef>
              <a:spcAft>
                <a:spcPts val="1200"/>
              </a:spcAft>
              <a:buNone/>
            </a:pPr>
            <a:r>
              <a:rPr lang="es" dirty="0">
                <a:solidFill>
                  <a:schemeClr val="dk1"/>
                </a:solidFill>
              </a:rPr>
              <a:t>La función sigmoide solo genera números en el rango  (0,1) . Puedes pensar en ello como comprimir (−∞,+∞)  a  (0,1)−  los grandes números negativos se convierten en  ∼0, y los números positivos grandes se convierten en  ∼1.</a:t>
            </a:r>
          </a:p>
          <a:p>
            <a:pPr marL="0" lvl="0" indent="0" algn="just" rtl="0">
              <a:lnSpc>
                <a:spcPct val="105000"/>
              </a:lnSpc>
              <a:spcBef>
                <a:spcPts val="0"/>
              </a:spcBef>
              <a:spcAft>
                <a:spcPts val="1200"/>
              </a:spcAft>
              <a:buNone/>
            </a:pPr>
            <a:r>
              <a:rPr lang="es" dirty="0"/>
              <a:t>Se define como: </a:t>
            </a:r>
            <a:endParaRPr dirty="0">
              <a:solidFill>
                <a:schemeClr val="dk1"/>
              </a:solidFill>
            </a:endParaRPr>
          </a:p>
        </p:txBody>
      </p:sp>
      <p:pic>
        <p:nvPicPr>
          <p:cNvPr id="490" name="Google Shape;490;p27"/>
          <p:cNvPicPr preferRelativeResize="0"/>
          <p:nvPr/>
        </p:nvPicPr>
        <p:blipFill>
          <a:blip r:embed="rId3">
            <a:alphaModFix/>
          </a:blip>
          <a:stretch>
            <a:fillRect/>
          </a:stretch>
        </p:blipFill>
        <p:spPr>
          <a:xfrm>
            <a:off x="4131733" y="975361"/>
            <a:ext cx="4497493" cy="3481492"/>
          </a:xfrm>
          <a:prstGeom prst="rect">
            <a:avLst/>
          </a:prstGeom>
          <a:noFill/>
          <a:ln>
            <a:noFill/>
          </a:ln>
        </p:spPr>
      </p:pic>
      <p:pic>
        <p:nvPicPr>
          <p:cNvPr id="3" name="Imagen 2">
            <a:extLst>
              <a:ext uri="{FF2B5EF4-FFF2-40B4-BE49-F238E27FC236}">
                <a16:creationId xmlns:a16="http://schemas.microsoft.com/office/drawing/2014/main" id="{0358CAA2-E774-4199-B697-BB2DC87EC792}"/>
              </a:ext>
            </a:extLst>
          </p:cNvPr>
          <p:cNvPicPr>
            <a:picLocks noChangeAspect="1"/>
          </p:cNvPicPr>
          <p:nvPr/>
        </p:nvPicPr>
        <p:blipFill>
          <a:blip r:embed="rId4"/>
          <a:stretch>
            <a:fillRect/>
          </a:stretch>
        </p:blipFill>
        <p:spPr>
          <a:xfrm>
            <a:off x="393700" y="3679666"/>
            <a:ext cx="2791215" cy="1381318"/>
          </a:xfrm>
          <a:prstGeom prst="rect">
            <a:avLst/>
          </a:prstGeom>
        </p:spPr>
      </p:pic>
      <p:pic>
        <p:nvPicPr>
          <p:cNvPr id="7" name="Picture 2" descr="https://cftdelosrios.cl/wp-content/uploads/2021/09/cropped-Recurso-2.png">
            <a:extLst>
              <a:ext uri="{FF2B5EF4-FFF2-40B4-BE49-F238E27FC236}">
                <a16:creationId xmlns:a16="http://schemas.microsoft.com/office/drawing/2014/main" id="{5F35ED41-2D9C-4B59-8709-19B7BA8728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67396" y="33114"/>
            <a:ext cx="976604" cy="5064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27"/>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dirty="0">
                <a:latin typeface="Sora"/>
                <a:ea typeface="Sora"/>
                <a:cs typeface="Sora"/>
                <a:sym typeface="Sora"/>
              </a:rPr>
              <a:t>Softmax</a:t>
            </a:r>
            <a:endParaRPr b="1" dirty="0">
              <a:latin typeface="Sora"/>
              <a:ea typeface="Sora"/>
              <a:cs typeface="Sora"/>
              <a:sym typeface="Sora"/>
            </a:endParaRPr>
          </a:p>
        </p:txBody>
      </p:sp>
      <p:sp>
        <p:nvSpPr>
          <p:cNvPr id="489" name="Google Shape;489;p27"/>
          <p:cNvSpPr txBox="1">
            <a:spLocks noGrp="1"/>
          </p:cNvSpPr>
          <p:nvPr>
            <p:ph type="body" idx="4294967295"/>
          </p:nvPr>
        </p:nvSpPr>
        <p:spPr>
          <a:xfrm>
            <a:off x="311700" y="773175"/>
            <a:ext cx="3787034" cy="2796372"/>
          </a:xfrm>
          <a:prstGeom prst="rect">
            <a:avLst/>
          </a:prstGeom>
        </p:spPr>
        <p:txBody>
          <a:bodyPr spcFirstLastPara="1" wrap="square" lIns="91425" tIns="91425" rIns="91425" bIns="91425" anchor="t" anchorCtr="0">
            <a:noAutofit/>
          </a:bodyPr>
          <a:lstStyle/>
          <a:p>
            <a:pPr marL="0" lvl="0" indent="0" algn="just" rtl="0">
              <a:lnSpc>
                <a:spcPct val="105000"/>
              </a:lnSpc>
              <a:spcBef>
                <a:spcPts val="0"/>
              </a:spcBef>
              <a:spcAft>
                <a:spcPts val="1200"/>
              </a:spcAft>
              <a:buNone/>
            </a:pPr>
            <a:r>
              <a:rPr lang="es-MX" dirty="0"/>
              <a:t>La función </a:t>
            </a:r>
            <a:r>
              <a:rPr lang="es-MX" dirty="0" err="1"/>
              <a:t>Softmax</a:t>
            </a:r>
            <a:r>
              <a:rPr lang="es-MX" dirty="0"/>
              <a:t> es una función matemática que transforma un vector en una distribución de probabilidades. Es ampliamente utilizada en tareas de clasificación multiclase en aprendizaje profundo.</a:t>
            </a:r>
            <a:r>
              <a:rPr lang="es" dirty="0"/>
              <a:t>Se define como: </a:t>
            </a:r>
            <a:endParaRPr dirty="0">
              <a:solidFill>
                <a:schemeClr val="dk1"/>
              </a:solidFill>
            </a:endParaRPr>
          </a:p>
        </p:txBody>
      </p:sp>
      <p:pic>
        <p:nvPicPr>
          <p:cNvPr id="2052" name="Picture 4">
            <a:extLst>
              <a:ext uri="{FF2B5EF4-FFF2-40B4-BE49-F238E27FC236}">
                <a16:creationId xmlns:a16="http://schemas.microsoft.com/office/drawing/2014/main" id="{A3CBC7A1-5386-4E65-BCB9-7426FA4DA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0" y="3460687"/>
            <a:ext cx="2533650" cy="120967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Función SoftMax: Activación para la clasificación - Jacar">
            <a:extLst>
              <a:ext uri="{FF2B5EF4-FFF2-40B4-BE49-F238E27FC236}">
                <a16:creationId xmlns:a16="http://schemas.microsoft.com/office/drawing/2014/main" id="{DDDF55D2-3823-4475-A29F-50D04C341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2347" y="1016105"/>
            <a:ext cx="4592320" cy="34881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cftdelosrios.cl/wp-content/uploads/2021/09/cropped-Recurso-2.png">
            <a:extLst>
              <a:ext uri="{FF2B5EF4-FFF2-40B4-BE49-F238E27FC236}">
                <a16:creationId xmlns:a16="http://schemas.microsoft.com/office/drawing/2014/main" id="{323D43F0-F2B5-4575-A7DF-6AE1BD9DB9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67396" y="33114"/>
            <a:ext cx="976604" cy="506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222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28"/>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dirty="0">
                <a:latin typeface="Sora"/>
                <a:ea typeface="Sora"/>
                <a:cs typeface="Sora"/>
                <a:sym typeface="Sora"/>
              </a:rPr>
              <a:t>Combinación </a:t>
            </a:r>
            <a:endParaRPr b="1" dirty="0">
              <a:latin typeface="Sora"/>
              <a:ea typeface="Sora"/>
              <a:cs typeface="Sora"/>
              <a:sym typeface="Sora"/>
            </a:endParaRPr>
          </a:p>
          <a:p>
            <a:pPr marL="0" lvl="0" indent="0" algn="l" rtl="0">
              <a:spcBef>
                <a:spcPts val="0"/>
              </a:spcBef>
              <a:spcAft>
                <a:spcPts val="0"/>
              </a:spcAft>
              <a:buNone/>
            </a:pPr>
            <a:r>
              <a:rPr lang="es" dirty="0">
                <a:latin typeface="Sora"/>
                <a:ea typeface="Sora"/>
                <a:cs typeface="Sora"/>
                <a:sym typeface="Sora"/>
              </a:rPr>
              <a:t>de neuronas</a:t>
            </a:r>
            <a:endParaRPr dirty="0">
              <a:latin typeface="Sora"/>
              <a:ea typeface="Sora"/>
              <a:cs typeface="Sora"/>
              <a:sym typeface="Sora"/>
            </a:endParaRPr>
          </a:p>
        </p:txBody>
      </p:sp>
      <p:pic>
        <p:nvPicPr>
          <p:cNvPr id="496" name="Google Shape;496;p28"/>
          <p:cNvPicPr preferRelativeResize="0"/>
          <p:nvPr/>
        </p:nvPicPr>
        <p:blipFill>
          <a:blip r:embed="rId3">
            <a:alphaModFix/>
          </a:blip>
          <a:stretch>
            <a:fillRect/>
          </a:stretch>
        </p:blipFill>
        <p:spPr>
          <a:xfrm>
            <a:off x="4784586" y="1433330"/>
            <a:ext cx="4047715" cy="2276840"/>
          </a:xfrm>
          <a:prstGeom prst="rect">
            <a:avLst/>
          </a:prstGeom>
          <a:noFill/>
          <a:ln>
            <a:noFill/>
          </a:ln>
        </p:spPr>
      </p:pic>
      <p:sp>
        <p:nvSpPr>
          <p:cNvPr id="497" name="Google Shape;497;p28"/>
          <p:cNvSpPr txBox="1"/>
          <p:nvPr/>
        </p:nvSpPr>
        <p:spPr>
          <a:xfrm>
            <a:off x="0" y="1215073"/>
            <a:ext cx="4659928" cy="3456321"/>
          </a:xfrm>
          <a:prstGeom prst="rect">
            <a:avLst/>
          </a:prstGeom>
          <a:noFill/>
          <a:ln>
            <a:noFill/>
          </a:ln>
        </p:spPr>
        <p:txBody>
          <a:bodyPr spcFirstLastPara="1" wrap="square" lIns="68575" tIns="68575" rIns="68575" bIns="68575" anchor="t" anchorCtr="0">
            <a:spAutoFit/>
          </a:bodyPr>
          <a:lstStyle/>
          <a:p>
            <a:pPr marL="0" lvl="0" indent="0" algn="just" rtl="0">
              <a:lnSpc>
                <a:spcPct val="115000"/>
              </a:lnSpc>
              <a:spcBef>
                <a:spcPts val="0"/>
              </a:spcBef>
              <a:spcAft>
                <a:spcPts val="1200"/>
              </a:spcAft>
              <a:buNone/>
            </a:pPr>
            <a:r>
              <a:rPr lang="es" sz="1800" dirty="0">
                <a:solidFill>
                  <a:schemeClr val="dk1"/>
                </a:solidFill>
                <a:latin typeface="Work Sans Medium"/>
                <a:ea typeface="Work Sans Medium"/>
                <a:cs typeface="Work Sans Medium"/>
                <a:sym typeface="Work Sans Medium"/>
              </a:rPr>
              <a:t>Una red neuronal no es más que un conjunto de neuronas conectadas entre sí. </a:t>
            </a:r>
          </a:p>
          <a:p>
            <a:pPr marL="0" lvl="0" indent="0" algn="just" rtl="0">
              <a:lnSpc>
                <a:spcPct val="115000"/>
              </a:lnSpc>
              <a:spcBef>
                <a:spcPts val="0"/>
              </a:spcBef>
              <a:spcAft>
                <a:spcPts val="1200"/>
              </a:spcAft>
              <a:buNone/>
            </a:pPr>
            <a:r>
              <a:rPr lang="es" sz="1800" dirty="0">
                <a:solidFill>
                  <a:schemeClr val="dk1"/>
                </a:solidFill>
                <a:latin typeface="Work Sans Medium"/>
                <a:sym typeface="Work Sans Medium"/>
              </a:rPr>
              <a:t>Estas neuronas o nodos estan organizados en 3 capas: </a:t>
            </a:r>
          </a:p>
          <a:p>
            <a:pPr marL="342900" lvl="0" indent="-342900" algn="just" rtl="0">
              <a:lnSpc>
                <a:spcPct val="115000"/>
              </a:lnSpc>
              <a:spcBef>
                <a:spcPts val="0"/>
              </a:spcBef>
              <a:spcAft>
                <a:spcPts val="1200"/>
              </a:spcAft>
              <a:buAutoNum type="arabicParenR"/>
            </a:pPr>
            <a:r>
              <a:rPr lang="es" sz="1800" dirty="0">
                <a:solidFill>
                  <a:schemeClr val="dk1"/>
                </a:solidFill>
                <a:latin typeface="Work Sans Medium"/>
                <a:sym typeface="Work Sans Medium"/>
              </a:rPr>
              <a:t>Capa de entrada o Input Layer</a:t>
            </a:r>
          </a:p>
          <a:p>
            <a:pPr marL="342900" lvl="0" indent="-342900" algn="just" rtl="0">
              <a:lnSpc>
                <a:spcPct val="115000"/>
              </a:lnSpc>
              <a:spcBef>
                <a:spcPts val="0"/>
              </a:spcBef>
              <a:spcAft>
                <a:spcPts val="1200"/>
              </a:spcAft>
              <a:buAutoNum type="arabicParenR"/>
            </a:pPr>
            <a:r>
              <a:rPr lang="es" sz="1800" dirty="0">
                <a:solidFill>
                  <a:schemeClr val="dk1"/>
                </a:solidFill>
                <a:latin typeface="Work Sans Medium"/>
                <a:sym typeface="Work Sans Medium"/>
              </a:rPr>
              <a:t>Capas ocultas o Hidden Layer</a:t>
            </a:r>
          </a:p>
          <a:p>
            <a:pPr marL="342900" lvl="0" indent="-342900" algn="just" rtl="0">
              <a:lnSpc>
                <a:spcPct val="115000"/>
              </a:lnSpc>
              <a:spcBef>
                <a:spcPts val="0"/>
              </a:spcBef>
              <a:spcAft>
                <a:spcPts val="1200"/>
              </a:spcAft>
              <a:buAutoNum type="arabicParenR"/>
            </a:pPr>
            <a:r>
              <a:rPr lang="es" sz="1800" dirty="0">
                <a:solidFill>
                  <a:schemeClr val="dk1"/>
                </a:solidFill>
                <a:latin typeface="Work Sans Medium"/>
                <a:sym typeface="Work Sans Medium"/>
              </a:rPr>
              <a:t>Capa de salida u Output Layer</a:t>
            </a:r>
            <a:endParaRPr sz="1800" dirty="0"/>
          </a:p>
        </p:txBody>
      </p:sp>
      <p:pic>
        <p:nvPicPr>
          <p:cNvPr id="6" name="Picture 2" descr="https://cftdelosrios.cl/wp-content/uploads/2021/09/cropped-Recurso-2.png">
            <a:extLst>
              <a:ext uri="{FF2B5EF4-FFF2-40B4-BE49-F238E27FC236}">
                <a16:creationId xmlns:a16="http://schemas.microsoft.com/office/drawing/2014/main" id="{0DAE21E5-49A9-425C-B2A6-AA8D63C055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67396" y="33114"/>
            <a:ext cx="976604" cy="5064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29"/>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latin typeface="Sora"/>
                <a:ea typeface="Sora"/>
                <a:cs typeface="Sora"/>
                <a:sym typeface="Sora"/>
              </a:rPr>
              <a:t>Capas en una red neuronal</a:t>
            </a:r>
            <a:endParaRPr b="1">
              <a:latin typeface="Sora"/>
              <a:ea typeface="Sora"/>
              <a:cs typeface="Sora"/>
              <a:sym typeface="Sora"/>
            </a:endParaRPr>
          </a:p>
        </p:txBody>
      </p:sp>
      <p:sp>
        <p:nvSpPr>
          <p:cNvPr id="503" name="Google Shape;503;p29"/>
          <p:cNvSpPr txBox="1"/>
          <p:nvPr/>
        </p:nvSpPr>
        <p:spPr>
          <a:xfrm>
            <a:off x="412300" y="1081650"/>
            <a:ext cx="6390600" cy="4155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1200"/>
              </a:spcAft>
              <a:buNone/>
            </a:pPr>
            <a:r>
              <a:rPr lang="es" sz="1800">
                <a:solidFill>
                  <a:schemeClr val="dk1"/>
                </a:solidFill>
                <a:latin typeface="Work Sans Medium"/>
                <a:ea typeface="Work Sans Medium"/>
                <a:cs typeface="Work Sans Medium"/>
                <a:sym typeface="Work Sans Medium"/>
              </a:rPr>
              <a:t>Existen tres capas dentro de las redes neuronales:</a:t>
            </a:r>
            <a:endParaRPr sz="1800">
              <a:solidFill>
                <a:schemeClr val="dk1"/>
              </a:solidFill>
              <a:latin typeface="Work Sans Medium"/>
              <a:ea typeface="Work Sans Medium"/>
              <a:cs typeface="Work Sans Medium"/>
              <a:sym typeface="Work Sans Medium"/>
            </a:endParaRPr>
          </a:p>
        </p:txBody>
      </p:sp>
      <p:sp>
        <p:nvSpPr>
          <p:cNvPr id="504" name="Google Shape;504;p29"/>
          <p:cNvSpPr txBox="1"/>
          <p:nvPr/>
        </p:nvSpPr>
        <p:spPr>
          <a:xfrm>
            <a:off x="519127" y="1662125"/>
            <a:ext cx="2486100" cy="4464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1200"/>
              </a:spcAft>
              <a:buNone/>
            </a:pPr>
            <a:r>
              <a:rPr lang="es" sz="2000" b="1">
                <a:solidFill>
                  <a:srgbClr val="004987"/>
                </a:solidFill>
                <a:latin typeface="Work Sans"/>
                <a:ea typeface="Work Sans"/>
                <a:cs typeface="Work Sans"/>
                <a:sym typeface="Work Sans"/>
              </a:rPr>
              <a:t>Capa de entrada:</a:t>
            </a:r>
            <a:endParaRPr sz="1200" b="1">
              <a:solidFill>
                <a:srgbClr val="004987"/>
              </a:solidFill>
              <a:latin typeface="Work Sans"/>
              <a:ea typeface="Work Sans"/>
              <a:cs typeface="Work Sans"/>
              <a:sym typeface="Work Sans"/>
            </a:endParaRPr>
          </a:p>
        </p:txBody>
      </p:sp>
      <p:sp>
        <p:nvSpPr>
          <p:cNvPr id="505" name="Google Shape;505;p29"/>
          <p:cNvSpPr txBox="1"/>
          <p:nvPr/>
        </p:nvSpPr>
        <p:spPr>
          <a:xfrm>
            <a:off x="3362325" y="1662113"/>
            <a:ext cx="2250000" cy="4464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1200"/>
              </a:spcAft>
              <a:buNone/>
            </a:pPr>
            <a:r>
              <a:rPr lang="es" sz="2000" b="1">
                <a:solidFill>
                  <a:srgbClr val="004987"/>
                </a:solidFill>
                <a:latin typeface="Work Sans"/>
                <a:ea typeface="Work Sans"/>
                <a:cs typeface="Work Sans"/>
                <a:sym typeface="Work Sans"/>
              </a:rPr>
              <a:t>Capa oculta: </a:t>
            </a:r>
            <a:endParaRPr sz="1200" b="1">
              <a:solidFill>
                <a:srgbClr val="004987"/>
              </a:solidFill>
              <a:latin typeface="Work Sans"/>
              <a:ea typeface="Work Sans"/>
              <a:cs typeface="Work Sans"/>
              <a:sym typeface="Work Sans"/>
            </a:endParaRPr>
          </a:p>
        </p:txBody>
      </p:sp>
      <p:sp>
        <p:nvSpPr>
          <p:cNvPr id="506" name="Google Shape;506;p29"/>
          <p:cNvSpPr txBox="1"/>
          <p:nvPr/>
        </p:nvSpPr>
        <p:spPr>
          <a:xfrm>
            <a:off x="6348413" y="1662113"/>
            <a:ext cx="2250000" cy="4464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1200"/>
              </a:spcAft>
              <a:buNone/>
            </a:pPr>
            <a:r>
              <a:rPr lang="es" sz="2000" b="1">
                <a:solidFill>
                  <a:srgbClr val="004987"/>
                </a:solidFill>
                <a:latin typeface="Work Sans"/>
                <a:ea typeface="Work Sans"/>
                <a:cs typeface="Work Sans"/>
                <a:sym typeface="Work Sans"/>
              </a:rPr>
              <a:t>Capa de salida:</a:t>
            </a:r>
            <a:endParaRPr sz="1200" b="1">
              <a:solidFill>
                <a:srgbClr val="004987"/>
              </a:solidFill>
              <a:latin typeface="Work Sans"/>
              <a:ea typeface="Work Sans"/>
              <a:cs typeface="Work Sans"/>
              <a:sym typeface="Work Sans"/>
            </a:endParaRPr>
          </a:p>
        </p:txBody>
      </p:sp>
      <p:sp>
        <p:nvSpPr>
          <p:cNvPr id="507" name="Google Shape;507;p29"/>
          <p:cNvSpPr txBox="1"/>
          <p:nvPr/>
        </p:nvSpPr>
        <p:spPr>
          <a:xfrm>
            <a:off x="576263" y="2162175"/>
            <a:ext cx="2250000" cy="1035658"/>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1200"/>
              </a:spcAft>
              <a:buNone/>
            </a:pPr>
            <a:r>
              <a:rPr lang="es" sz="1400" dirty="0">
                <a:solidFill>
                  <a:schemeClr val="dk1"/>
                </a:solidFill>
                <a:latin typeface="Work Sans Medium"/>
                <a:ea typeface="Work Sans Medium"/>
                <a:cs typeface="Work Sans Medium"/>
                <a:sym typeface="Work Sans Medium"/>
              </a:rPr>
              <a:t>Contiene los datos de los que se alimentará la red neuronal.</a:t>
            </a:r>
            <a:endParaRPr sz="1400" dirty="0">
              <a:solidFill>
                <a:schemeClr val="dk1"/>
              </a:solidFill>
              <a:latin typeface="Work Sans Medium"/>
              <a:ea typeface="Work Sans Medium"/>
              <a:cs typeface="Work Sans Medium"/>
              <a:sym typeface="Work Sans Medium"/>
            </a:endParaRPr>
          </a:p>
        </p:txBody>
      </p:sp>
      <p:sp>
        <p:nvSpPr>
          <p:cNvPr id="508" name="Google Shape;508;p29"/>
          <p:cNvSpPr txBox="1"/>
          <p:nvPr/>
        </p:nvSpPr>
        <p:spPr>
          <a:xfrm>
            <a:off x="3362325" y="2105025"/>
            <a:ext cx="2486100" cy="18408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1200"/>
              </a:spcAft>
              <a:buNone/>
            </a:pPr>
            <a:r>
              <a:rPr lang="es" sz="1400" dirty="0">
                <a:solidFill>
                  <a:schemeClr val="dk1"/>
                </a:solidFill>
                <a:latin typeface="Work Sans Medium"/>
                <a:ea typeface="Work Sans Medium"/>
                <a:cs typeface="Work Sans Medium"/>
                <a:sym typeface="Work Sans Medium"/>
              </a:rPr>
              <a:t>Puede tener N capas con N neuronas que alimentarán a la siguiente capa. </a:t>
            </a:r>
            <a:r>
              <a:rPr lang="es" dirty="0">
                <a:solidFill>
                  <a:schemeClr val="dk1"/>
                </a:solidFill>
                <a:latin typeface="Work Sans Medium"/>
                <a:ea typeface="Work Sans Medium"/>
                <a:cs typeface="Work Sans Medium"/>
                <a:sym typeface="Work Sans Medium"/>
              </a:rPr>
              <a:t>Es</a:t>
            </a:r>
            <a:r>
              <a:rPr lang="es" sz="1400" dirty="0">
                <a:solidFill>
                  <a:schemeClr val="dk1"/>
                </a:solidFill>
                <a:latin typeface="Work Sans Medium"/>
                <a:ea typeface="Work Sans Medium"/>
                <a:cs typeface="Work Sans Medium"/>
                <a:sym typeface="Work Sans Medium"/>
              </a:rPr>
              <a:t> decir, los resultados de la capa 1 alimentan los de la capa 2 y así sucesivamente</a:t>
            </a:r>
            <a:endParaRPr sz="1400" dirty="0">
              <a:solidFill>
                <a:schemeClr val="dk1"/>
              </a:solidFill>
              <a:latin typeface="Work Sans Medium"/>
              <a:ea typeface="Work Sans Medium"/>
              <a:cs typeface="Work Sans Medium"/>
              <a:sym typeface="Work Sans Medium"/>
            </a:endParaRPr>
          </a:p>
        </p:txBody>
      </p:sp>
      <p:sp>
        <p:nvSpPr>
          <p:cNvPr id="509" name="Google Shape;509;p29"/>
          <p:cNvSpPr txBox="1"/>
          <p:nvPr/>
        </p:nvSpPr>
        <p:spPr>
          <a:xfrm>
            <a:off x="6405544" y="2105025"/>
            <a:ext cx="2250000" cy="6018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1200"/>
              </a:spcAft>
              <a:buNone/>
            </a:pPr>
            <a:r>
              <a:rPr lang="es" sz="1400" dirty="0">
                <a:solidFill>
                  <a:schemeClr val="dk1"/>
                </a:solidFill>
                <a:latin typeface="Work Sans Medium"/>
                <a:ea typeface="Work Sans Medium"/>
                <a:cs typeface="Work Sans Medium"/>
                <a:sym typeface="Work Sans Medium"/>
              </a:rPr>
              <a:t>Contiene los resultados de la red neuronal</a:t>
            </a:r>
            <a:endParaRPr sz="1400" dirty="0">
              <a:solidFill>
                <a:schemeClr val="dk1"/>
              </a:solidFill>
              <a:latin typeface="Work Sans Medium"/>
              <a:ea typeface="Work Sans Medium"/>
              <a:cs typeface="Work Sans Medium"/>
              <a:sym typeface="Work Sans Medium"/>
            </a:endParaRPr>
          </a:p>
        </p:txBody>
      </p:sp>
      <p:pic>
        <p:nvPicPr>
          <p:cNvPr id="11" name="Picture 2" descr="https://cftdelosrios.cl/wp-content/uploads/2021/09/cropped-Recurso-2.png">
            <a:extLst>
              <a:ext uri="{FF2B5EF4-FFF2-40B4-BE49-F238E27FC236}">
                <a16:creationId xmlns:a16="http://schemas.microsoft.com/office/drawing/2014/main" id="{BD838198-5800-48FF-8741-E3B3A8196E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396" y="33114"/>
            <a:ext cx="976604" cy="5064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514" name="Google Shape;514;p30"/>
          <p:cNvPicPr preferRelativeResize="0"/>
          <p:nvPr/>
        </p:nvPicPr>
        <p:blipFill>
          <a:blip r:embed="rId3">
            <a:alphaModFix/>
          </a:blip>
          <a:stretch>
            <a:fillRect/>
          </a:stretch>
        </p:blipFill>
        <p:spPr>
          <a:xfrm>
            <a:off x="1361371" y="1314791"/>
            <a:ext cx="6421258" cy="3611963"/>
          </a:xfrm>
          <a:prstGeom prst="rect">
            <a:avLst/>
          </a:prstGeom>
          <a:noFill/>
          <a:ln>
            <a:noFill/>
          </a:ln>
        </p:spPr>
      </p:pic>
      <p:sp>
        <p:nvSpPr>
          <p:cNvPr id="2" name="CuadroTexto 1">
            <a:extLst>
              <a:ext uri="{FF2B5EF4-FFF2-40B4-BE49-F238E27FC236}">
                <a16:creationId xmlns:a16="http://schemas.microsoft.com/office/drawing/2014/main" id="{C9ADB852-A4F1-46E7-B225-C22900D6180E}"/>
              </a:ext>
            </a:extLst>
          </p:cNvPr>
          <p:cNvSpPr txBox="1"/>
          <p:nvPr/>
        </p:nvSpPr>
        <p:spPr>
          <a:xfrm>
            <a:off x="203200" y="169333"/>
            <a:ext cx="6333067" cy="646331"/>
          </a:xfrm>
          <a:prstGeom prst="rect">
            <a:avLst/>
          </a:prstGeom>
          <a:noFill/>
        </p:spPr>
        <p:txBody>
          <a:bodyPr wrap="square" rtlCol="0">
            <a:spAutoFit/>
          </a:bodyPr>
          <a:lstStyle/>
          <a:p>
            <a:r>
              <a:rPr lang="en-US" sz="1800" dirty="0" err="1">
                <a:solidFill>
                  <a:schemeClr val="dk1"/>
                </a:solidFill>
                <a:latin typeface="Work Sans Medium"/>
              </a:rPr>
              <a:t>Imagina</a:t>
            </a:r>
            <a:r>
              <a:rPr lang="en-US" sz="1800" dirty="0">
                <a:solidFill>
                  <a:schemeClr val="dk1"/>
                </a:solidFill>
                <a:latin typeface="Work Sans Medium"/>
              </a:rPr>
              <a:t> que </a:t>
            </a:r>
            <a:r>
              <a:rPr lang="en-US" sz="1800" dirty="0" err="1">
                <a:solidFill>
                  <a:schemeClr val="dk1"/>
                </a:solidFill>
                <a:latin typeface="Work Sans Medium"/>
              </a:rPr>
              <a:t>creamos</a:t>
            </a:r>
            <a:r>
              <a:rPr lang="en-US" sz="1800" dirty="0">
                <a:solidFill>
                  <a:schemeClr val="dk1"/>
                </a:solidFill>
                <a:latin typeface="Work Sans Medium"/>
              </a:rPr>
              <a:t> una red neuronal para </a:t>
            </a:r>
            <a:r>
              <a:rPr lang="en-US" sz="1800" dirty="0" err="1">
                <a:solidFill>
                  <a:schemeClr val="dk1"/>
                </a:solidFill>
                <a:latin typeface="Work Sans Medium"/>
              </a:rPr>
              <a:t>clasificar</a:t>
            </a:r>
            <a:r>
              <a:rPr lang="en-US" sz="1800" dirty="0">
                <a:solidFill>
                  <a:schemeClr val="dk1"/>
                </a:solidFill>
                <a:latin typeface="Work Sans Medium"/>
              </a:rPr>
              <a:t> </a:t>
            </a:r>
            <a:r>
              <a:rPr lang="en-US" sz="1800" dirty="0" err="1">
                <a:solidFill>
                  <a:schemeClr val="dk1"/>
                </a:solidFill>
                <a:latin typeface="Work Sans Medium"/>
              </a:rPr>
              <a:t>piñas</a:t>
            </a:r>
            <a:r>
              <a:rPr lang="en-US" sz="1800" dirty="0">
                <a:solidFill>
                  <a:schemeClr val="dk1"/>
                </a:solidFill>
                <a:latin typeface="Work Sans Medium"/>
              </a:rPr>
              <a:t> y manzanas</a:t>
            </a:r>
            <a:endParaRPr lang="es-CL" sz="1800" dirty="0">
              <a:solidFill>
                <a:schemeClr val="dk1"/>
              </a:solidFill>
              <a:latin typeface="Work Sans Medium"/>
            </a:endParaRPr>
          </a:p>
        </p:txBody>
      </p:sp>
      <p:sp>
        <p:nvSpPr>
          <p:cNvPr id="3" name="CuadroTexto 2">
            <a:extLst>
              <a:ext uri="{FF2B5EF4-FFF2-40B4-BE49-F238E27FC236}">
                <a16:creationId xmlns:a16="http://schemas.microsoft.com/office/drawing/2014/main" id="{C5B018F8-B04C-45D0-9C29-02268EBEA1BC}"/>
              </a:ext>
            </a:extLst>
          </p:cNvPr>
          <p:cNvSpPr txBox="1"/>
          <p:nvPr/>
        </p:nvSpPr>
        <p:spPr>
          <a:xfrm>
            <a:off x="1131146" y="2485813"/>
            <a:ext cx="833120" cy="307777"/>
          </a:xfrm>
          <a:prstGeom prst="rect">
            <a:avLst/>
          </a:prstGeom>
          <a:noFill/>
        </p:spPr>
        <p:txBody>
          <a:bodyPr wrap="square" rtlCol="0">
            <a:spAutoFit/>
          </a:bodyPr>
          <a:lstStyle/>
          <a:p>
            <a:r>
              <a:rPr lang="en-US" dirty="0"/>
              <a:t>PESO</a:t>
            </a:r>
            <a:endParaRPr lang="es-CL" dirty="0"/>
          </a:p>
        </p:txBody>
      </p:sp>
      <p:sp>
        <p:nvSpPr>
          <p:cNvPr id="7" name="CuadroTexto 6">
            <a:extLst>
              <a:ext uri="{FF2B5EF4-FFF2-40B4-BE49-F238E27FC236}">
                <a16:creationId xmlns:a16="http://schemas.microsoft.com/office/drawing/2014/main" id="{2CBFC740-7ADE-4727-BA8A-2052B90572E8}"/>
              </a:ext>
            </a:extLst>
          </p:cNvPr>
          <p:cNvSpPr txBox="1"/>
          <p:nvPr/>
        </p:nvSpPr>
        <p:spPr>
          <a:xfrm>
            <a:off x="1070186" y="3685198"/>
            <a:ext cx="833120" cy="307777"/>
          </a:xfrm>
          <a:prstGeom prst="rect">
            <a:avLst/>
          </a:prstGeom>
          <a:noFill/>
        </p:spPr>
        <p:txBody>
          <a:bodyPr wrap="square" rtlCol="0">
            <a:spAutoFit/>
          </a:bodyPr>
          <a:lstStyle/>
          <a:p>
            <a:r>
              <a:rPr lang="en-US" dirty="0"/>
              <a:t>COLOR</a:t>
            </a:r>
            <a:endParaRPr lang="es-CL" dirty="0"/>
          </a:p>
        </p:txBody>
      </p:sp>
      <p:pic>
        <p:nvPicPr>
          <p:cNvPr id="8" name="Picture 2" descr="https://cftdelosrios.cl/wp-content/uploads/2021/09/cropped-Recurso-2.png">
            <a:extLst>
              <a:ext uri="{FF2B5EF4-FFF2-40B4-BE49-F238E27FC236}">
                <a16:creationId xmlns:a16="http://schemas.microsoft.com/office/drawing/2014/main" id="{6A6ED942-6564-46F0-93FF-6E251545BB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67396" y="33114"/>
            <a:ext cx="976604" cy="5064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4"/>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dirty="0">
                <a:latin typeface="Sora"/>
                <a:ea typeface="Sora"/>
                <a:cs typeface="Sora"/>
                <a:sym typeface="Sora"/>
              </a:rPr>
              <a:t>Machine Learning vs Deep Learning</a:t>
            </a:r>
            <a:endParaRPr b="1" dirty="0">
              <a:latin typeface="Sora"/>
              <a:ea typeface="Sora"/>
              <a:cs typeface="Sora"/>
              <a:sym typeface="Sora"/>
            </a:endParaRPr>
          </a:p>
        </p:txBody>
      </p:sp>
      <p:sp>
        <p:nvSpPr>
          <p:cNvPr id="534" name="Google Shape;534;p34"/>
          <p:cNvSpPr txBox="1">
            <a:spLocks noGrp="1"/>
          </p:cNvSpPr>
          <p:nvPr>
            <p:ph type="body" idx="4294967295"/>
          </p:nvPr>
        </p:nvSpPr>
        <p:spPr>
          <a:xfrm>
            <a:off x="495425" y="1616850"/>
            <a:ext cx="3652200" cy="2219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Work Sans Medium"/>
              <a:buChar char="●"/>
            </a:pPr>
            <a:r>
              <a:rPr lang="es" sz="1600" dirty="0">
                <a:solidFill>
                  <a:schemeClr val="dk1"/>
                </a:solidFill>
                <a:latin typeface="Work Sans Medium"/>
                <a:ea typeface="Work Sans Medium"/>
                <a:cs typeface="Work Sans Medium"/>
                <a:sym typeface="Work Sans Medium"/>
              </a:rPr>
              <a:t>Puede usar pequeñas cantidades de datos para hacer predicciones</a:t>
            </a:r>
            <a:endParaRPr sz="1600" dirty="0">
              <a:solidFill>
                <a:schemeClr val="dk1"/>
              </a:solidFill>
              <a:latin typeface="Work Sans Medium"/>
              <a:ea typeface="Work Sans Medium"/>
              <a:cs typeface="Work Sans Medium"/>
              <a:sym typeface="Work Sans Medium"/>
            </a:endParaRPr>
          </a:p>
          <a:p>
            <a:pPr marL="457200" lvl="0" indent="-330200" algn="l" rtl="0">
              <a:spcBef>
                <a:spcPts val="0"/>
              </a:spcBef>
              <a:spcAft>
                <a:spcPts val="0"/>
              </a:spcAft>
              <a:buClr>
                <a:schemeClr val="dk1"/>
              </a:buClr>
              <a:buSzPts val="1600"/>
              <a:buFont typeface="Work Sans Medium"/>
              <a:buChar char="●"/>
            </a:pPr>
            <a:r>
              <a:rPr lang="es" sz="1600" dirty="0">
                <a:solidFill>
                  <a:schemeClr val="dk1"/>
                </a:solidFill>
                <a:latin typeface="Work Sans Medium"/>
                <a:ea typeface="Work Sans Medium"/>
                <a:cs typeface="Work Sans Medium"/>
                <a:sym typeface="Work Sans Medium"/>
              </a:rPr>
              <a:t>Puede trabajar en máquinas de gama baja</a:t>
            </a:r>
            <a:endParaRPr sz="1600" dirty="0">
              <a:solidFill>
                <a:schemeClr val="dk1"/>
              </a:solidFill>
              <a:latin typeface="Work Sans Medium"/>
              <a:ea typeface="Work Sans Medium"/>
              <a:cs typeface="Work Sans Medium"/>
              <a:sym typeface="Work Sans Medium"/>
            </a:endParaRPr>
          </a:p>
          <a:p>
            <a:pPr marL="457200" lvl="0" indent="-330200" algn="l" rtl="0">
              <a:spcBef>
                <a:spcPts val="0"/>
              </a:spcBef>
              <a:spcAft>
                <a:spcPts val="0"/>
              </a:spcAft>
              <a:buClr>
                <a:schemeClr val="dk1"/>
              </a:buClr>
              <a:buSzPts val="1600"/>
              <a:buFont typeface="Work Sans Medium"/>
              <a:buChar char="●"/>
            </a:pPr>
            <a:r>
              <a:rPr lang="es" sz="1600" dirty="0">
                <a:solidFill>
                  <a:schemeClr val="dk1"/>
                </a:solidFill>
                <a:latin typeface="Work Sans Medium"/>
                <a:ea typeface="Work Sans Medium"/>
                <a:cs typeface="Work Sans Medium"/>
                <a:sym typeface="Work Sans Medium"/>
              </a:rPr>
              <a:t>Requiere que los usuarios identifiquen y creen con precisión las características</a:t>
            </a:r>
            <a:endParaRPr sz="1600" dirty="0">
              <a:solidFill>
                <a:schemeClr val="dk1"/>
              </a:solidFill>
              <a:latin typeface="Work Sans Medium"/>
              <a:ea typeface="Work Sans Medium"/>
              <a:cs typeface="Work Sans Medium"/>
              <a:sym typeface="Work Sans Medium"/>
            </a:endParaRPr>
          </a:p>
          <a:p>
            <a:pPr marL="457200" lvl="0" indent="-330200" algn="l" rtl="0">
              <a:spcBef>
                <a:spcPts val="0"/>
              </a:spcBef>
              <a:spcAft>
                <a:spcPts val="0"/>
              </a:spcAft>
              <a:buClr>
                <a:schemeClr val="dk1"/>
              </a:buClr>
              <a:buSzPts val="1600"/>
              <a:buFont typeface="Work Sans Medium"/>
              <a:buChar char="●"/>
            </a:pPr>
            <a:r>
              <a:rPr lang="es" sz="1600" dirty="0">
                <a:solidFill>
                  <a:schemeClr val="dk1"/>
                </a:solidFill>
                <a:latin typeface="Work Sans Medium"/>
                <a:ea typeface="Work Sans Medium"/>
                <a:cs typeface="Work Sans Medium"/>
                <a:sym typeface="Work Sans Medium"/>
              </a:rPr>
              <a:t>Poco tiempo para entrenar</a:t>
            </a:r>
            <a:endParaRPr sz="1600" dirty="0">
              <a:solidFill>
                <a:schemeClr val="dk1"/>
              </a:solidFill>
              <a:latin typeface="Work Sans Medium"/>
              <a:ea typeface="Work Sans Medium"/>
              <a:cs typeface="Work Sans Medium"/>
              <a:sym typeface="Work Sans Medium"/>
            </a:endParaRPr>
          </a:p>
        </p:txBody>
      </p:sp>
      <p:sp>
        <p:nvSpPr>
          <p:cNvPr id="535" name="Google Shape;535;p34"/>
          <p:cNvSpPr txBox="1">
            <a:spLocks noGrp="1"/>
          </p:cNvSpPr>
          <p:nvPr>
            <p:ph type="body" idx="4294967295"/>
          </p:nvPr>
        </p:nvSpPr>
        <p:spPr>
          <a:xfrm>
            <a:off x="4706326" y="1464450"/>
            <a:ext cx="3872700" cy="2519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Work Sans Medium"/>
              <a:buChar char="●"/>
            </a:pPr>
            <a:r>
              <a:rPr lang="es" sz="1600">
                <a:solidFill>
                  <a:schemeClr val="dk1"/>
                </a:solidFill>
                <a:latin typeface="Work Sans Medium"/>
                <a:ea typeface="Work Sans Medium"/>
                <a:cs typeface="Work Sans Medium"/>
                <a:sym typeface="Work Sans Medium"/>
              </a:rPr>
              <a:t>Necesita usar grandes cantidades de datos</a:t>
            </a:r>
            <a:endParaRPr sz="1600">
              <a:solidFill>
                <a:schemeClr val="dk1"/>
              </a:solidFill>
              <a:latin typeface="Work Sans Medium"/>
              <a:ea typeface="Work Sans Medium"/>
              <a:cs typeface="Work Sans Medium"/>
              <a:sym typeface="Work Sans Medium"/>
            </a:endParaRPr>
          </a:p>
          <a:p>
            <a:pPr marL="457200" lvl="0" indent="-330200" algn="l" rtl="0">
              <a:spcBef>
                <a:spcPts val="0"/>
              </a:spcBef>
              <a:spcAft>
                <a:spcPts val="0"/>
              </a:spcAft>
              <a:buClr>
                <a:schemeClr val="dk1"/>
              </a:buClr>
              <a:buSzPts val="1600"/>
              <a:buFont typeface="Work Sans Medium"/>
              <a:buChar char="●"/>
            </a:pPr>
            <a:r>
              <a:rPr lang="es" sz="1600">
                <a:solidFill>
                  <a:schemeClr val="dk1"/>
                </a:solidFill>
                <a:latin typeface="Work Sans Medium"/>
                <a:ea typeface="Work Sans Medium"/>
                <a:cs typeface="Work Sans Medium"/>
                <a:sym typeface="Work Sans Medium"/>
              </a:rPr>
              <a:t>Depende de máquinas de gama alta. Una GPU puede optimizar las operaciones</a:t>
            </a:r>
            <a:endParaRPr sz="1600">
              <a:solidFill>
                <a:schemeClr val="dk1"/>
              </a:solidFill>
              <a:latin typeface="Work Sans Medium"/>
              <a:ea typeface="Work Sans Medium"/>
              <a:cs typeface="Work Sans Medium"/>
              <a:sym typeface="Work Sans Medium"/>
            </a:endParaRPr>
          </a:p>
          <a:p>
            <a:pPr marL="457200" lvl="0" indent="-330200" algn="l" rtl="0">
              <a:spcBef>
                <a:spcPts val="0"/>
              </a:spcBef>
              <a:spcAft>
                <a:spcPts val="0"/>
              </a:spcAft>
              <a:buClr>
                <a:schemeClr val="dk1"/>
              </a:buClr>
              <a:buSzPts val="1600"/>
              <a:buFont typeface="Work Sans Medium"/>
              <a:buChar char="●"/>
            </a:pPr>
            <a:r>
              <a:rPr lang="es" sz="1600">
                <a:solidFill>
                  <a:schemeClr val="dk1"/>
                </a:solidFill>
                <a:latin typeface="Work Sans Medium"/>
                <a:ea typeface="Work Sans Medium"/>
                <a:cs typeface="Work Sans Medium"/>
                <a:sym typeface="Work Sans Medium"/>
              </a:rPr>
              <a:t>Aprende funciones de alto nivel a partir de datos y crea nuevas funciones por sí mismo</a:t>
            </a:r>
            <a:endParaRPr sz="1600">
              <a:solidFill>
                <a:schemeClr val="dk1"/>
              </a:solidFill>
              <a:latin typeface="Work Sans Medium"/>
              <a:ea typeface="Work Sans Medium"/>
              <a:cs typeface="Work Sans Medium"/>
              <a:sym typeface="Work Sans Medium"/>
            </a:endParaRPr>
          </a:p>
          <a:p>
            <a:pPr marL="457200" lvl="0" indent="-330200" algn="l" rtl="0">
              <a:spcBef>
                <a:spcPts val="0"/>
              </a:spcBef>
              <a:spcAft>
                <a:spcPts val="0"/>
              </a:spcAft>
              <a:buClr>
                <a:schemeClr val="dk1"/>
              </a:buClr>
              <a:buSzPts val="1600"/>
              <a:buFont typeface="Work Sans Medium"/>
              <a:buChar char="●"/>
            </a:pPr>
            <a:r>
              <a:rPr lang="es" sz="1600">
                <a:solidFill>
                  <a:schemeClr val="dk1"/>
                </a:solidFill>
                <a:latin typeface="Work Sans Medium"/>
                <a:ea typeface="Work Sans Medium"/>
                <a:cs typeface="Work Sans Medium"/>
                <a:sym typeface="Work Sans Medium"/>
              </a:rPr>
              <a:t>Por lo general, lleva mucho tiempo entrenarlo</a:t>
            </a:r>
            <a:endParaRPr sz="1600">
              <a:solidFill>
                <a:schemeClr val="dk1"/>
              </a:solidFill>
              <a:latin typeface="Work Sans Medium"/>
              <a:ea typeface="Work Sans Medium"/>
              <a:cs typeface="Work Sans Medium"/>
              <a:sym typeface="Work Sans Medium"/>
            </a:endParaRPr>
          </a:p>
        </p:txBody>
      </p:sp>
      <p:pic>
        <p:nvPicPr>
          <p:cNvPr id="6" name="Picture 2" descr="https://cftdelosrios.cl/wp-content/uploads/2021/09/cropped-Recurso-2.png">
            <a:extLst>
              <a:ext uri="{FF2B5EF4-FFF2-40B4-BE49-F238E27FC236}">
                <a16:creationId xmlns:a16="http://schemas.microsoft.com/office/drawing/2014/main" id="{749C8172-6F84-42CC-9A7E-32D9C831D2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396" y="33114"/>
            <a:ext cx="976604" cy="5064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5"/>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dirty="0">
                <a:latin typeface="Sora"/>
                <a:ea typeface="Sora"/>
                <a:cs typeface="Sora"/>
                <a:sym typeface="Sora"/>
              </a:rPr>
              <a:t>Red neuronal </a:t>
            </a:r>
            <a:r>
              <a:rPr lang="es" dirty="0">
                <a:latin typeface="Sora"/>
                <a:ea typeface="Sora"/>
                <a:cs typeface="Sora"/>
                <a:sym typeface="Sora"/>
              </a:rPr>
              <a:t>con un dataset</a:t>
            </a:r>
            <a:endParaRPr dirty="0">
              <a:latin typeface="Sora"/>
              <a:ea typeface="Sora"/>
              <a:cs typeface="Sora"/>
              <a:sym typeface="Sora"/>
            </a:endParaRPr>
          </a:p>
        </p:txBody>
      </p:sp>
      <p:sp>
        <p:nvSpPr>
          <p:cNvPr id="541" name="Google Shape;541;p35"/>
          <p:cNvSpPr txBox="1">
            <a:spLocks noGrp="1"/>
          </p:cNvSpPr>
          <p:nvPr>
            <p:ph type="body" idx="4294967295"/>
          </p:nvPr>
        </p:nvSpPr>
        <p:spPr>
          <a:xfrm>
            <a:off x="1236704" y="2210907"/>
            <a:ext cx="2861400" cy="12603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None/>
            </a:pPr>
            <a:r>
              <a:rPr lang="es" sz="1200" dirty="0">
                <a:solidFill>
                  <a:schemeClr val="dk1"/>
                </a:solidFill>
                <a:latin typeface="Work Sans Medium"/>
                <a:ea typeface="Work Sans Medium"/>
                <a:cs typeface="Work Sans Medium"/>
                <a:sym typeface="Work Sans Medium"/>
              </a:rPr>
              <a:t>Scipy es una biblioteca de código abierto que nos da una serie de herramientas matemáticas para optimización, procesamiento de señales, interpolación…</a:t>
            </a:r>
            <a:endParaRPr sz="1200" dirty="0">
              <a:solidFill>
                <a:schemeClr val="dk1"/>
              </a:solidFill>
              <a:latin typeface="Work Sans Medium"/>
              <a:ea typeface="Work Sans Medium"/>
              <a:cs typeface="Work Sans Medium"/>
              <a:sym typeface="Work Sans Medium"/>
            </a:endParaRPr>
          </a:p>
        </p:txBody>
      </p:sp>
      <p:sp>
        <p:nvSpPr>
          <p:cNvPr id="542" name="Google Shape;542;p35"/>
          <p:cNvSpPr txBox="1">
            <a:spLocks noGrp="1"/>
          </p:cNvSpPr>
          <p:nvPr>
            <p:ph type="body" idx="4294967295"/>
          </p:nvPr>
        </p:nvSpPr>
        <p:spPr>
          <a:xfrm>
            <a:off x="5289458" y="2246412"/>
            <a:ext cx="3095400" cy="1107600"/>
          </a:xfrm>
          <a:prstGeom prst="rect">
            <a:avLst/>
          </a:prstGeom>
        </p:spPr>
        <p:txBody>
          <a:bodyPr spcFirstLastPara="1" wrap="square" lIns="91425" tIns="91425" rIns="91425" bIns="91425" anchor="t" anchorCtr="0">
            <a:noAutofit/>
          </a:bodyPr>
          <a:lstStyle/>
          <a:p>
            <a:pPr marL="0" lvl="0" indent="0" algn="just" rtl="0">
              <a:lnSpc>
                <a:spcPct val="85000"/>
              </a:lnSpc>
              <a:spcBef>
                <a:spcPts val="0"/>
              </a:spcBef>
              <a:spcAft>
                <a:spcPts val="1200"/>
              </a:spcAft>
              <a:buSzPts val="1018"/>
              <a:buNone/>
            </a:pPr>
            <a:r>
              <a:rPr lang="es" sz="1200" dirty="0">
                <a:solidFill>
                  <a:schemeClr val="dk1"/>
                </a:solidFill>
                <a:latin typeface="Work Sans Medium"/>
                <a:ea typeface="Work Sans Medium"/>
                <a:cs typeface="Work Sans Medium"/>
                <a:sym typeface="Work Sans Medium"/>
              </a:rPr>
              <a:t>Keras es una biblioteca de redes neuronales de código abierto que deriva de TensorFlow y facilita la implementación de Deep Learning</a:t>
            </a:r>
            <a:endParaRPr sz="1200" dirty="0">
              <a:solidFill>
                <a:schemeClr val="dk1"/>
              </a:solidFill>
              <a:latin typeface="Work Sans Medium"/>
              <a:ea typeface="Work Sans Medium"/>
              <a:cs typeface="Work Sans Medium"/>
              <a:sym typeface="Work Sans Medium"/>
            </a:endParaRPr>
          </a:p>
        </p:txBody>
      </p:sp>
      <p:sp>
        <p:nvSpPr>
          <p:cNvPr id="543" name="Google Shape;543;p35"/>
          <p:cNvSpPr txBox="1">
            <a:spLocks noGrp="1"/>
          </p:cNvSpPr>
          <p:nvPr>
            <p:ph type="body" idx="4294967295"/>
          </p:nvPr>
        </p:nvSpPr>
        <p:spPr>
          <a:xfrm>
            <a:off x="493950" y="954180"/>
            <a:ext cx="8156100" cy="8403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1200"/>
              </a:spcAft>
              <a:buNone/>
            </a:pPr>
            <a:r>
              <a:rPr lang="es" dirty="0">
                <a:solidFill>
                  <a:schemeClr val="dk1"/>
                </a:solidFill>
                <a:latin typeface="Work Sans Medium"/>
                <a:ea typeface="Work Sans Medium"/>
                <a:cs typeface="Work Sans Medium"/>
                <a:sym typeface="Work Sans Medium"/>
              </a:rPr>
              <a:t>Hacer una red neuronal productiva desde cero con los métodos que hemos visto puede llegar a ser un tanto complejo y tardado. Por ello nos apoyaremos en el uso de dos bibliotecas de funciones muy usadas</a:t>
            </a:r>
            <a:endParaRPr dirty="0">
              <a:solidFill>
                <a:schemeClr val="dk1"/>
              </a:solidFill>
              <a:latin typeface="Work Sans Medium"/>
              <a:ea typeface="Work Sans Medium"/>
              <a:cs typeface="Work Sans Medium"/>
              <a:sym typeface="Work Sans Medium"/>
            </a:endParaRPr>
          </a:p>
        </p:txBody>
      </p:sp>
      <p:pic>
        <p:nvPicPr>
          <p:cNvPr id="544" name="Google Shape;544;p35"/>
          <p:cNvPicPr preferRelativeResize="0"/>
          <p:nvPr/>
        </p:nvPicPr>
        <p:blipFill>
          <a:blip r:embed="rId3">
            <a:alphaModFix/>
          </a:blip>
          <a:stretch>
            <a:fillRect/>
          </a:stretch>
        </p:blipFill>
        <p:spPr>
          <a:xfrm>
            <a:off x="4315773" y="2272648"/>
            <a:ext cx="768431" cy="768431"/>
          </a:xfrm>
          <a:prstGeom prst="rect">
            <a:avLst/>
          </a:prstGeom>
          <a:noFill/>
          <a:ln>
            <a:noFill/>
          </a:ln>
        </p:spPr>
      </p:pic>
      <p:pic>
        <p:nvPicPr>
          <p:cNvPr id="545" name="Google Shape;545;p35"/>
          <p:cNvPicPr preferRelativeResize="0"/>
          <p:nvPr/>
        </p:nvPicPr>
        <p:blipFill>
          <a:blip r:embed="rId4">
            <a:alphaModFix/>
          </a:blip>
          <a:stretch>
            <a:fillRect/>
          </a:stretch>
        </p:blipFill>
        <p:spPr>
          <a:xfrm>
            <a:off x="361879" y="2246412"/>
            <a:ext cx="874825" cy="874825"/>
          </a:xfrm>
          <a:prstGeom prst="rect">
            <a:avLst/>
          </a:prstGeom>
          <a:noFill/>
          <a:ln>
            <a:noFill/>
          </a:ln>
        </p:spPr>
      </p:pic>
      <p:sp>
        <p:nvSpPr>
          <p:cNvPr id="546" name="Google Shape;546;p35"/>
          <p:cNvSpPr txBox="1"/>
          <p:nvPr/>
        </p:nvSpPr>
        <p:spPr>
          <a:xfrm>
            <a:off x="403206" y="3071007"/>
            <a:ext cx="1075200" cy="4002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1200"/>
              </a:spcAft>
              <a:buNone/>
            </a:pPr>
            <a:r>
              <a:rPr lang="es" sz="1700" b="1" dirty="0">
                <a:solidFill>
                  <a:srgbClr val="004987"/>
                </a:solidFill>
                <a:latin typeface="Sora"/>
                <a:ea typeface="Sora"/>
                <a:cs typeface="Sora"/>
                <a:sym typeface="Sora"/>
              </a:rPr>
              <a:t>Scipy</a:t>
            </a:r>
            <a:endParaRPr sz="1700" b="1" dirty="0">
              <a:solidFill>
                <a:srgbClr val="004987"/>
              </a:solidFill>
              <a:latin typeface="Sora"/>
              <a:ea typeface="Sora"/>
              <a:cs typeface="Sora"/>
              <a:sym typeface="Sora"/>
            </a:endParaRPr>
          </a:p>
        </p:txBody>
      </p:sp>
      <p:sp>
        <p:nvSpPr>
          <p:cNvPr id="547" name="Google Shape;547;p35"/>
          <p:cNvSpPr txBox="1"/>
          <p:nvPr/>
        </p:nvSpPr>
        <p:spPr>
          <a:xfrm>
            <a:off x="4303358" y="3104643"/>
            <a:ext cx="986100" cy="4002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1200"/>
              </a:spcAft>
              <a:buNone/>
            </a:pPr>
            <a:r>
              <a:rPr lang="es" sz="1700" b="1" dirty="0">
                <a:solidFill>
                  <a:srgbClr val="004987"/>
                </a:solidFill>
                <a:latin typeface="Sora"/>
                <a:ea typeface="Sora"/>
                <a:cs typeface="Sora"/>
                <a:sym typeface="Sora"/>
              </a:rPr>
              <a:t>Keras</a:t>
            </a:r>
            <a:endParaRPr sz="1100" dirty="0">
              <a:solidFill>
                <a:srgbClr val="004987"/>
              </a:solidFill>
            </a:endParaRPr>
          </a:p>
        </p:txBody>
      </p:sp>
      <p:pic>
        <p:nvPicPr>
          <p:cNvPr id="1026" name="Picture 2" descr="TensorFlow - Wikipedia, la enciclopedia libre">
            <a:extLst>
              <a:ext uri="{FF2B5EF4-FFF2-40B4-BE49-F238E27FC236}">
                <a16:creationId xmlns:a16="http://schemas.microsoft.com/office/drawing/2014/main" id="{FA06CAEE-ACA7-4AFD-A0BE-D9562B6B52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0" y="3634087"/>
            <a:ext cx="1320799" cy="1198559"/>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74ABF6DC-84D4-4133-AEEC-C5FB9B952554}"/>
              </a:ext>
            </a:extLst>
          </p:cNvPr>
          <p:cNvSpPr txBox="1"/>
          <p:nvPr/>
        </p:nvSpPr>
        <p:spPr>
          <a:xfrm>
            <a:off x="1293707" y="3618467"/>
            <a:ext cx="2861400" cy="1144929"/>
          </a:xfrm>
          <a:prstGeom prst="rect">
            <a:avLst/>
          </a:prstGeom>
          <a:noFill/>
        </p:spPr>
        <p:txBody>
          <a:bodyPr wrap="square" rtlCol="0">
            <a:spAutoFit/>
          </a:bodyPr>
          <a:lstStyle/>
          <a:p>
            <a:pPr algn="just">
              <a:lnSpc>
                <a:spcPct val="95000"/>
              </a:lnSpc>
              <a:spcAft>
                <a:spcPts val="1200"/>
              </a:spcAft>
              <a:buClr>
                <a:schemeClr val="dk1"/>
              </a:buClr>
              <a:buSzPts val="1800"/>
            </a:pPr>
            <a:r>
              <a:rPr lang="es-MX" sz="1200" dirty="0" err="1">
                <a:solidFill>
                  <a:schemeClr val="dk1"/>
                </a:solidFill>
                <a:latin typeface="Work Sans Medium"/>
                <a:sym typeface="Work Sans Medium"/>
              </a:rPr>
              <a:t>TensorFlow</a:t>
            </a:r>
            <a:r>
              <a:rPr lang="es-MX" sz="1200" dirty="0">
                <a:solidFill>
                  <a:schemeClr val="dk1"/>
                </a:solidFill>
                <a:latin typeface="Work Sans Medium"/>
                <a:sym typeface="Work Sans Medium"/>
              </a:rPr>
              <a:t> facilita la creación de modelos de aprendizaje automático para computadoras de escritorio, dispositivos móviles, la web y la nube, sin importar si eres principiante o experto.</a:t>
            </a:r>
            <a:endParaRPr lang="es-CL" sz="1200" dirty="0">
              <a:solidFill>
                <a:schemeClr val="dk1"/>
              </a:solidFill>
              <a:latin typeface="Work Sans Medium"/>
              <a:sym typeface="Work Sans Medium"/>
            </a:endParaRPr>
          </a:p>
        </p:txBody>
      </p:sp>
      <p:pic>
        <p:nvPicPr>
          <p:cNvPr id="1028" name="Picture 4" descr="OpenAI goes all-in on Facebook's Pytorch machine learning framework |  VentureBeat">
            <a:extLst>
              <a:ext uri="{FF2B5EF4-FFF2-40B4-BE49-F238E27FC236}">
                <a16:creationId xmlns:a16="http://schemas.microsoft.com/office/drawing/2014/main" id="{C11CB80C-F5BC-4AEC-A357-996CA09596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5107" y="3612369"/>
            <a:ext cx="1307253" cy="105180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E239B55D-FEDD-437E-B679-C3D9FF494736}"/>
              </a:ext>
            </a:extLst>
          </p:cNvPr>
          <p:cNvSpPr txBox="1"/>
          <p:nvPr/>
        </p:nvSpPr>
        <p:spPr>
          <a:xfrm>
            <a:off x="5577507" y="3349021"/>
            <a:ext cx="3485213" cy="1144929"/>
          </a:xfrm>
          <a:prstGeom prst="rect">
            <a:avLst/>
          </a:prstGeom>
          <a:noFill/>
        </p:spPr>
        <p:txBody>
          <a:bodyPr wrap="square" rtlCol="0">
            <a:spAutoFit/>
          </a:bodyPr>
          <a:lstStyle/>
          <a:p>
            <a:pPr algn="just">
              <a:lnSpc>
                <a:spcPct val="95000"/>
              </a:lnSpc>
              <a:spcAft>
                <a:spcPts val="1200"/>
              </a:spcAft>
              <a:buClr>
                <a:schemeClr val="dk1"/>
              </a:buClr>
              <a:buSzPts val="1800"/>
            </a:pPr>
            <a:r>
              <a:rPr lang="es-MX" sz="1200" dirty="0" err="1">
                <a:solidFill>
                  <a:schemeClr val="dk1"/>
                </a:solidFill>
                <a:latin typeface="Work Sans Medium"/>
                <a:sym typeface="Work Sans Medium"/>
              </a:rPr>
              <a:t>PyTorch</a:t>
            </a:r>
            <a:r>
              <a:rPr lang="es-MX" sz="1200" dirty="0">
                <a:solidFill>
                  <a:schemeClr val="dk1"/>
                </a:solidFill>
                <a:latin typeface="Work Sans Medium"/>
                <a:sym typeface="Work Sans Medium"/>
              </a:rPr>
              <a:t> es un marco de aprendizaje profundo de código abierto basado en software que se emplea para crear redes neuronales, combinando la biblioteca de aprendizaje automático (ML) de </a:t>
            </a:r>
            <a:r>
              <a:rPr lang="es-MX" sz="1200" dirty="0" err="1">
                <a:solidFill>
                  <a:schemeClr val="dk1"/>
                </a:solidFill>
                <a:latin typeface="Work Sans Medium"/>
                <a:sym typeface="Work Sans Medium"/>
              </a:rPr>
              <a:t>Torch</a:t>
            </a:r>
            <a:r>
              <a:rPr lang="es-MX" sz="1200" dirty="0">
                <a:solidFill>
                  <a:schemeClr val="dk1"/>
                </a:solidFill>
                <a:latin typeface="Work Sans Medium"/>
                <a:sym typeface="Work Sans Medium"/>
              </a:rPr>
              <a:t> con una API de alto nivel basada en Python</a:t>
            </a:r>
            <a:endParaRPr lang="es-CL" sz="1200" dirty="0">
              <a:solidFill>
                <a:schemeClr val="dk1"/>
              </a:solidFill>
              <a:latin typeface="Work Sans Medium"/>
              <a:sym typeface="Work Sans Medium"/>
            </a:endParaRPr>
          </a:p>
        </p:txBody>
      </p:sp>
      <p:pic>
        <p:nvPicPr>
          <p:cNvPr id="15" name="Picture 2" descr="https://cftdelosrios.cl/wp-content/uploads/2021/09/cropped-Recurso-2.png">
            <a:extLst>
              <a:ext uri="{FF2B5EF4-FFF2-40B4-BE49-F238E27FC236}">
                <a16:creationId xmlns:a16="http://schemas.microsoft.com/office/drawing/2014/main" id="{D9D67A07-C611-4631-9390-6AEC64CCAF1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67396" y="33114"/>
            <a:ext cx="976604" cy="5064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26"/>
          <p:cNvPicPr preferRelativeResize="0"/>
          <p:nvPr/>
        </p:nvPicPr>
        <p:blipFill>
          <a:blip r:embed="rId3">
            <a:alphaModFix/>
          </a:blip>
          <a:stretch>
            <a:fillRect/>
          </a:stretch>
        </p:blipFill>
        <p:spPr>
          <a:xfrm flipH="1">
            <a:off x="0" y="0"/>
            <a:ext cx="9144031" cy="5143500"/>
          </a:xfrm>
          <a:prstGeom prst="rect">
            <a:avLst/>
          </a:prstGeom>
          <a:noFill/>
          <a:ln>
            <a:noFill/>
          </a:ln>
        </p:spPr>
      </p:pic>
      <p:sp>
        <p:nvSpPr>
          <p:cNvPr id="455" name="Google Shape;455;p26"/>
          <p:cNvSpPr/>
          <p:nvPr/>
        </p:nvSpPr>
        <p:spPr>
          <a:xfrm rot="10800000">
            <a:off x="-12450" y="-1800"/>
            <a:ext cx="9099300" cy="5145300"/>
          </a:xfrm>
          <a:prstGeom prst="rect">
            <a:avLst/>
          </a:prstGeom>
          <a:gradFill>
            <a:gsLst>
              <a:gs pos="0">
                <a:srgbClr val="000000">
                  <a:alpha val="0"/>
                </a:srgbClr>
              </a:gs>
              <a:gs pos="55000">
                <a:srgbClr val="4A0F5C">
                  <a:alpha val="8627"/>
                </a:srgbClr>
              </a:gs>
              <a:gs pos="100000">
                <a:srgbClr val="941EB8"/>
              </a:gs>
            </a:gsLst>
            <a:lin ang="18900732" scaled="0"/>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57" name="Google Shape;457;p26"/>
          <p:cNvSpPr txBox="1">
            <a:spLocks noGrp="1"/>
          </p:cNvSpPr>
          <p:nvPr>
            <p:ph type="title"/>
          </p:nvPr>
        </p:nvSpPr>
        <p:spPr>
          <a:xfrm>
            <a:off x="1226100" y="787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solidFill>
                  <a:schemeClr val="lt1"/>
                </a:solidFill>
                <a:latin typeface="Sora"/>
                <a:ea typeface="Sora"/>
                <a:cs typeface="Sora"/>
                <a:sym typeface="Sora"/>
              </a:rPr>
              <a:t>Aplicaciones de las redes </a:t>
            </a:r>
            <a:endParaRPr b="1">
              <a:solidFill>
                <a:schemeClr val="lt1"/>
              </a:solidFill>
              <a:latin typeface="Sora"/>
              <a:ea typeface="Sora"/>
              <a:cs typeface="Sora"/>
              <a:sym typeface="Sora"/>
            </a:endParaRPr>
          </a:p>
          <a:p>
            <a:pPr marL="0" lvl="0" indent="0" algn="l" rtl="0">
              <a:spcBef>
                <a:spcPts val="0"/>
              </a:spcBef>
              <a:spcAft>
                <a:spcPts val="0"/>
              </a:spcAft>
              <a:buNone/>
            </a:pPr>
            <a:r>
              <a:rPr lang="es">
                <a:solidFill>
                  <a:schemeClr val="lt1"/>
                </a:solidFill>
                <a:latin typeface="Sora"/>
                <a:ea typeface="Sora"/>
                <a:cs typeface="Sora"/>
                <a:sym typeface="Sora"/>
              </a:rPr>
              <a:t>neuronales en la vida real</a:t>
            </a:r>
            <a:endParaRPr>
              <a:solidFill>
                <a:schemeClr val="lt1"/>
              </a:solidFill>
              <a:latin typeface="Sora"/>
              <a:ea typeface="Sora"/>
              <a:cs typeface="Sora"/>
              <a:sym typeface="Sora"/>
            </a:endParaRPr>
          </a:p>
        </p:txBody>
      </p:sp>
      <p:sp>
        <p:nvSpPr>
          <p:cNvPr id="458" name="Google Shape;458;p26"/>
          <p:cNvSpPr txBox="1">
            <a:spLocks noGrp="1"/>
          </p:cNvSpPr>
          <p:nvPr>
            <p:ph type="body" idx="1"/>
          </p:nvPr>
        </p:nvSpPr>
        <p:spPr>
          <a:xfrm>
            <a:off x="1501069" y="1938281"/>
            <a:ext cx="4693200" cy="26337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Clr>
                <a:schemeClr val="lt1"/>
              </a:buClr>
              <a:buSzPts val="1700"/>
              <a:buFont typeface="Work Sans Medium"/>
              <a:buChar char="➔"/>
            </a:pPr>
            <a:r>
              <a:rPr lang="es" sz="1700" dirty="0">
                <a:solidFill>
                  <a:schemeClr val="lt1"/>
                </a:solidFill>
                <a:latin typeface="Work Sans Medium"/>
                <a:ea typeface="Work Sans Medium"/>
                <a:cs typeface="Work Sans Medium"/>
                <a:sym typeface="Work Sans Medium"/>
              </a:rPr>
              <a:t>Reconocimiento y clasificación: reconocimiento facial</a:t>
            </a:r>
            <a:endParaRPr sz="1700" dirty="0">
              <a:solidFill>
                <a:schemeClr val="lt1"/>
              </a:solidFill>
              <a:latin typeface="Work Sans Medium"/>
              <a:ea typeface="Work Sans Medium"/>
              <a:cs typeface="Work Sans Medium"/>
              <a:sym typeface="Work Sans Medium"/>
            </a:endParaRPr>
          </a:p>
          <a:p>
            <a:pPr marL="457200" lvl="0" indent="-336550" algn="l" rtl="0">
              <a:spcBef>
                <a:spcPts val="0"/>
              </a:spcBef>
              <a:spcAft>
                <a:spcPts val="0"/>
              </a:spcAft>
              <a:buClr>
                <a:schemeClr val="lt1"/>
              </a:buClr>
              <a:buSzPts val="1700"/>
              <a:buFont typeface="Work Sans Medium"/>
              <a:buChar char="➔"/>
            </a:pPr>
            <a:r>
              <a:rPr lang="es" sz="1700" dirty="0">
                <a:solidFill>
                  <a:schemeClr val="lt1"/>
                </a:solidFill>
                <a:latin typeface="Work Sans Medium"/>
                <a:ea typeface="Work Sans Medium"/>
                <a:cs typeface="Work Sans Medium"/>
                <a:sym typeface="Work Sans Medium"/>
              </a:rPr>
              <a:t>Predicción de sucesos y simulaciones: predicciones de precios.</a:t>
            </a:r>
            <a:endParaRPr sz="1700" dirty="0">
              <a:solidFill>
                <a:schemeClr val="lt1"/>
              </a:solidFill>
              <a:latin typeface="Work Sans Medium"/>
              <a:ea typeface="Work Sans Medium"/>
              <a:cs typeface="Work Sans Medium"/>
              <a:sym typeface="Work Sans Medium"/>
            </a:endParaRPr>
          </a:p>
          <a:p>
            <a:pPr marL="457200" lvl="0" indent="-336550" algn="l" rtl="0">
              <a:spcBef>
                <a:spcPts val="0"/>
              </a:spcBef>
              <a:spcAft>
                <a:spcPts val="0"/>
              </a:spcAft>
              <a:buClr>
                <a:schemeClr val="lt1"/>
              </a:buClr>
              <a:buSzPts val="1700"/>
              <a:buFont typeface="Work Sans Medium"/>
              <a:buChar char="➔"/>
            </a:pPr>
            <a:r>
              <a:rPr lang="es" sz="1700" dirty="0">
                <a:solidFill>
                  <a:schemeClr val="lt1"/>
                </a:solidFill>
                <a:latin typeface="Work Sans Medium"/>
                <a:ea typeface="Work Sans Medium"/>
                <a:cs typeface="Work Sans Medium"/>
                <a:sym typeface="Work Sans Medium"/>
              </a:rPr>
              <a:t>Ingeniería de control:  monitoreo y manipulación de robots</a:t>
            </a:r>
            <a:endParaRPr sz="1700" dirty="0">
              <a:solidFill>
                <a:schemeClr val="lt1"/>
              </a:solidFill>
              <a:latin typeface="Work Sans Medium"/>
              <a:ea typeface="Work Sans Medium"/>
              <a:cs typeface="Work Sans Medium"/>
              <a:sym typeface="Work Sans Medium"/>
            </a:endParaRPr>
          </a:p>
        </p:txBody>
      </p:sp>
      <p:grpSp>
        <p:nvGrpSpPr>
          <p:cNvPr id="462" name="Google Shape;462;p26"/>
          <p:cNvGrpSpPr/>
          <p:nvPr/>
        </p:nvGrpSpPr>
        <p:grpSpPr>
          <a:xfrm>
            <a:off x="7071503" y="423208"/>
            <a:ext cx="330394" cy="353291"/>
            <a:chOff x="729025" y="4159875"/>
            <a:chExt cx="624800" cy="668100"/>
          </a:xfrm>
        </p:grpSpPr>
        <p:sp>
          <p:nvSpPr>
            <p:cNvPr id="463" name="Google Shape;463;p26"/>
            <p:cNvSpPr/>
            <p:nvPr/>
          </p:nvSpPr>
          <p:spPr>
            <a:xfrm>
              <a:off x="785475" y="4419675"/>
              <a:ext cx="199525" cy="199500"/>
            </a:xfrm>
            <a:custGeom>
              <a:avLst/>
              <a:gdLst/>
              <a:ahLst/>
              <a:cxnLst/>
              <a:rect l="l" t="t" r="r" b="b"/>
              <a:pathLst>
                <a:path w="7981" h="7980" extrusionOk="0">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864125" y="4159875"/>
              <a:ext cx="280225" cy="236925"/>
            </a:xfrm>
            <a:custGeom>
              <a:avLst/>
              <a:gdLst/>
              <a:ahLst/>
              <a:cxnLst/>
              <a:rect l="l" t="t" r="r" b="b"/>
              <a:pathLst>
                <a:path w="11209" h="9477" extrusionOk="0">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1022150" y="4261200"/>
              <a:ext cx="253250" cy="214925"/>
            </a:xfrm>
            <a:custGeom>
              <a:avLst/>
              <a:gdLst/>
              <a:ahLst/>
              <a:cxnLst/>
              <a:rect l="l" t="t" r="r" b="b"/>
              <a:pathLst>
                <a:path w="10130" h="8597" extrusionOk="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729025" y="4589450"/>
              <a:ext cx="316725" cy="175950"/>
            </a:xfrm>
            <a:custGeom>
              <a:avLst/>
              <a:gdLst/>
              <a:ahLst/>
              <a:cxnLst/>
              <a:rect l="l" t="t" r="r" b="b"/>
              <a:pathLst>
                <a:path w="12669" h="7038" extrusionOk="0">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a:off x="1093325" y="4482000"/>
              <a:ext cx="199525" cy="199750"/>
            </a:xfrm>
            <a:custGeom>
              <a:avLst/>
              <a:gdLst/>
              <a:ahLst/>
              <a:cxnLst/>
              <a:rect l="l" t="t" r="r" b="b"/>
              <a:pathLst>
                <a:path w="7981" h="7990" extrusionOk="0">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a:off x="1037100" y="4651800"/>
              <a:ext cx="316725" cy="176175"/>
            </a:xfrm>
            <a:custGeom>
              <a:avLst/>
              <a:gdLst/>
              <a:ahLst/>
              <a:cxnLst/>
              <a:rect l="l" t="t" r="r" b="b"/>
              <a:pathLst>
                <a:path w="12669" h="7047" extrusionOk="0">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26"/>
          <p:cNvGrpSpPr/>
          <p:nvPr/>
        </p:nvGrpSpPr>
        <p:grpSpPr>
          <a:xfrm>
            <a:off x="8365411" y="433251"/>
            <a:ext cx="409597" cy="333178"/>
            <a:chOff x="2470650" y="2582625"/>
            <a:chExt cx="700525" cy="569925"/>
          </a:xfrm>
        </p:grpSpPr>
        <p:sp>
          <p:nvSpPr>
            <p:cNvPr id="475" name="Google Shape;475;p26"/>
            <p:cNvSpPr/>
            <p:nvPr/>
          </p:nvSpPr>
          <p:spPr>
            <a:xfrm>
              <a:off x="3103375" y="2747650"/>
              <a:ext cx="67800" cy="67800"/>
            </a:xfrm>
            <a:custGeom>
              <a:avLst/>
              <a:gdLst/>
              <a:ahLst/>
              <a:cxnLst/>
              <a:rect l="l" t="t" r="r" b="b"/>
              <a:pathLst>
                <a:path w="2712" h="2712" extrusionOk="0">
                  <a:moveTo>
                    <a:pt x="1351" y="1"/>
                  </a:moveTo>
                  <a:cubicBezTo>
                    <a:pt x="608" y="1"/>
                    <a:pt x="0" y="608"/>
                    <a:pt x="0" y="1352"/>
                  </a:cubicBezTo>
                  <a:cubicBezTo>
                    <a:pt x="0" y="2104"/>
                    <a:pt x="608" y="2712"/>
                    <a:pt x="1351" y="2712"/>
                  </a:cubicBezTo>
                  <a:cubicBezTo>
                    <a:pt x="2104" y="2712"/>
                    <a:pt x="2711" y="2104"/>
                    <a:pt x="2711" y="1352"/>
                  </a:cubicBezTo>
                  <a:cubicBezTo>
                    <a:pt x="2711" y="608"/>
                    <a:pt x="2104" y="1"/>
                    <a:pt x="1351" y="1"/>
                  </a:cubicBezTo>
                  <a:close/>
                </a:path>
              </a:pathLst>
            </a:cu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a:off x="2470650" y="2582625"/>
              <a:ext cx="681700" cy="569925"/>
            </a:xfrm>
            <a:custGeom>
              <a:avLst/>
              <a:gdLst/>
              <a:ahLst/>
              <a:cxnLst/>
              <a:rect l="l" t="t" r="r" b="b"/>
              <a:pathLst>
                <a:path w="27268" h="22797" extrusionOk="0">
                  <a:moveTo>
                    <a:pt x="3020" y="0"/>
                  </a:moveTo>
                  <a:cubicBezTo>
                    <a:pt x="1352" y="0"/>
                    <a:pt x="0" y="1360"/>
                    <a:pt x="0" y="3029"/>
                  </a:cubicBezTo>
                  <a:lnTo>
                    <a:pt x="0" y="19768"/>
                  </a:lnTo>
                  <a:cubicBezTo>
                    <a:pt x="0" y="21437"/>
                    <a:pt x="1352" y="22797"/>
                    <a:pt x="3020" y="22797"/>
                  </a:cubicBezTo>
                  <a:lnTo>
                    <a:pt x="24248" y="22797"/>
                  </a:lnTo>
                  <a:cubicBezTo>
                    <a:pt x="25917" y="22797"/>
                    <a:pt x="27268" y="21437"/>
                    <a:pt x="27268" y="19768"/>
                  </a:cubicBezTo>
                  <a:lnTo>
                    <a:pt x="27268" y="12070"/>
                  </a:lnTo>
                  <a:lnTo>
                    <a:pt x="27268" y="11154"/>
                  </a:lnTo>
                  <a:cubicBezTo>
                    <a:pt x="27268" y="10827"/>
                    <a:pt x="26996" y="10555"/>
                    <a:pt x="26660" y="10555"/>
                  </a:cubicBezTo>
                  <a:cubicBezTo>
                    <a:pt x="26334" y="10555"/>
                    <a:pt x="26062" y="10827"/>
                    <a:pt x="26062" y="11154"/>
                  </a:cubicBezTo>
                  <a:lnTo>
                    <a:pt x="26062" y="13584"/>
                  </a:lnTo>
                  <a:lnTo>
                    <a:pt x="26062" y="19768"/>
                  </a:lnTo>
                  <a:cubicBezTo>
                    <a:pt x="26062" y="20775"/>
                    <a:pt x="25246" y="21582"/>
                    <a:pt x="24248" y="21582"/>
                  </a:cubicBezTo>
                  <a:lnTo>
                    <a:pt x="3020" y="21582"/>
                  </a:lnTo>
                  <a:cubicBezTo>
                    <a:pt x="2023" y="21582"/>
                    <a:pt x="1206" y="20775"/>
                    <a:pt x="1206" y="19768"/>
                  </a:cubicBezTo>
                  <a:lnTo>
                    <a:pt x="1206" y="3029"/>
                  </a:lnTo>
                  <a:cubicBezTo>
                    <a:pt x="1206" y="2022"/>
                    <a:pt x="2023" y="1215"/>
                    <a:pt x="3020" y="1215"/>
                  </a:cubicBezTo>
                  <a:lnTo>
                    <a:pt x="24248" y="1215"/>
                  </a:lnTo>
                  <a:cubicBezTo>
                    <a:pt x="25246" y="1215"/>
                    <a:pt x="26062" y="2022"/>
                    <a:pt x="26062" y="3029"/>
                  </a:cubicBezTo>
                  <a:lnTo>
                    <a:pt x="26062" y="5323"/>
                  </a:lnTo>
                  <a:cubicBezTo>
                    <a:pt x="26062" y="5649"/>
                    <a:pt x="26325" y="5921"/>
                    <a:pt x="26660" y="5921"/>
                  </a:cubicBezTo>
                  <a:cubicBezTo>
                    <a:pt x="26996" y="5921"/>
                    <a:pt x="27268" y="5649"/>
                    <a:pt x="27268" y="5323"/>
                  </a:cubicBezTo>
                  <a:lnTo>
                    <a:pt x="27268" y="3029"/>
                  </a:lnTo>
                  <a:cubicBezTo>
                    <a:pt x="27268" y="1360"/>
                    <a:pt x="25917" y="0"/>
                    <a:pt x="24248" y="0"/>
                  </a:cubicBezTo>
                  <a:close/>
                </a:path>
              </a:pathLst>
            </a:cu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2732025" y="2734950"/>
              <a:ext cx="160750" cy="161000"/>
            </a:xfrm>
            <a:custGeom>
              <a:avLst/>
              <a:gdLst/>
              <a:ahLst/>
              <a:cxnLst/>
              <a:rect l="l" t="t" r="r" b="b"/>
              <a:pathLst>
                <a:path w="6430" h="6440" extrusionOk="0">
                  <a:moveTo>
                    <a:pt x="3211" y="1044"/>
                  </a:moveTo>
                  <a:cubicBezTo>
                    <a:pt x="4417" y="1044"/>
                    <a:pt x="5387" y="2023"/>
                    <a:pt x="5387" y="3220"/>
                  </a:cubicBezTo>
                  <a:cubicBezTo>
                    <a:pt x="5387" y="4417"/>
                    <a:pt x="4417" y="5387"/>
                    <a:pt x="3211" y="5387"/>
                  </a:cubicBezTo>
                  <a:cubicBezTo>
                    <a:pt x="2014" y="5387"/>
                    <a:pt x="1044" y="4417"/>
                    <a:pt x="1044" y="3220"/>
                  </a:cubicBezTo>
                  <a:cubicBezTo>
                    <a:pt x="1044" y="2023"/>
                    <a:pt x="2014" y="1044"/>
                    <a:pt x="3211" y="1044"/>
                  </a:cubicBezTo>
                  <a:close/>
                  <a:moveTo>
                    <a:pt x="3211" y="1"/>
                  </a:moveTo>
                  <a:cubicBezTo>
                    <a:pt x="1443" y="1"/>
                    <a:pt x="1" y="1443"/>
                    <a:pt x="1" y="3220"/>
                  </a:cubicBezTo>
                  <a:cubicBezTo>
                    <a:pt x="1" y="4988"/>
                    <a:pt x="1443" y="6439"/>
                    <a:pt x="3211" y="6439"/>
                  </a:cubicBezTo>
                  <a:cubicBezTo>
                    <a:pt x="4988" y="6439"/>
                    <a:pt x="6430" y="4988"/>
                    <a:pt x="6430" y="3220"/>
                  </a:cubicBezTo>
                  <a:cubicBezTo>
                    <a:pt x="6430" y="1443"/>
                    <a:pt x="4988" y="1"/>
                    <a:pt x="3211" y="1"/>
                  </a:cubicBezTo>
                  <a:close/>
                </a:path>
              </a:pathLst>
            </a:cu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2687150" y="2870075"/>
              <a:ext cx="254150" cy="141925"/>
            </a:xfrm>
            <a:custGeom>
              <a:avLst/>
              <a:gdLst/>
              <a:ahLst/>
              <a:cxnLst/>
              <a:rect l="l" t="t" r="r" b="b"/>
              <a:pathLst>
                <a:path w="10166" h="5677" extrusionOk="0">
                  <a:moveTo>
                    <a:pt x="5078" y="1043"/>
                  </a:moveTo>
                  <a:cubicBezTo>
                    <a:pt x="6865" y="1043"/>
                    <a:pt x="8461" y="2231"/>
                    <a:pt x="8959" y="3945"/>
                  </a:cubicBezTo>
                  <a:cubicBezTo>
                    <a:pt x="9023" y="4172"/>
                    <a:pt x="9068" y="4398"/>
                    <a:pt x="9096" y="4634"/>
                  </a:cubicBezTo>
                  <a:lnTo>
                    <a:pt x="1070" y="4634"/>
                  </a:lnTo>
                  <a:cubicBezTo>
                    <a:pt x="1288" y="2621"/>
                    <a:pt x="3002" y="1043"/>
                    <a:pt x="5078" y="1043"/>
                  </a:cubicBezTo>
                  <a:close/>
                  <a:moveTo>
                    <a:pt x="5078" y="0"/>
                  </a:moveTo>
                  <a:cubicBezTo>
                    <a:pt x="2276" y="0"/>
                    <a:pt x="0" y="2276"/>
                    <a:pt x="0" y="5078"/>
                  </a:cubicBezTo>
                  <a:cubicBezTo>
                    <a:pt x="0" y="5096"/>
                    <a:pt x="0" y="5124"/>
                    <a:pt x="0" y="5142"/>
                  </a:cubicBezTo>
                  <a:lnTo>
                    <a:pt x="0" y="5169"/>
                  </a:lnTo>
                  <a:cubicBezTo>
                    <a:pt x="9" y="5450"/>
                    <a:pt x="245" y="5677"/>
                    <a:pt x="526" y="5677"/>
                  </a:cubicBezTo>
                  <a:lnTo>
                    <a:pt x="9640" y="5677"/>
                  </a:lnTo>
                  <a:cubicBezTo>
                    <a:pt x="9921" y="5677"/>
                    <a:pt x="10156" y="5450"/>
                    <a:pt x="10156" y="5169"/>
                  </a:cubicBezTo>
                  <a:lnTo>
                    <a:pt x="10156" y="5142"/>
                  </a:lnTo>
                  <a:cubicBezTo>
                    <a:pt x="10156" y="5124"/>
                    <a:pt x="10166" y="5096"/>
                    <a:pt x="10166" y="5078"/>
                  </a:cubicBezTo>
                  <a:cubicBezTo>
                    <a:pt x="10166" y="4589"/>
                    <a:pt x="10093" y="4117"/>
                    <a:pt x="9957" y="3655"/>
                  </a:cubicBezTo>
                  <a:cubicBezTo>
                    <a:pt x="9331" y="1496"/>
                    <a:pt x="7327" y="0"/>
                    <a:pt x="5078" y="0"/>
                  </a:cubicBezTo>
                  <a:close/>
                </a:path>
              </a:pathLst>
            </a:cu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2626400" y="2773275"/>
              <a:ext cx="102250" cy="102475"/>
            </a:xfrm>
            <a:custGeom>
              <a:avLst/>
              <a:gdLst/>
              <a:ahLst/>
              <a:cxnLst/>
              <a:rect l="l" t="t" r="r" b="b"/>
              <a:pathLst>
                <a:path w="4090" h="4099" extrusionOk="0">
                  <a:moveTo>
                    <a:pt x="2049" y="880"/>
                  </a:moveTo>
                  <a:cubicBezTo>
                    <a:pt x="2693" y="880"/>
                    <a:pt x="3219" y="1406"/>
                    <a:pt x="3219" y="2050"/>
                  </a:cubicBezTo>
                  <a:cubicBezTo>
                    <a:pt x="3219" y="2693"/>
                    <a:pt x="2693" y="3219"/>
                    <a:pt x="2049" y="3219"/>
                  </a:cubicBezTo>
                  <a:cubicBezTo>
                    <a:pt x="1406" y="3219"/>
                    <a:pt x="880" y="2693"/>
                    <a:pt x="880" y="2050"/>
                  </a:cubicBezTo>
                  <a:cubicBezTo>
                    <a:pt x="880" y="1406"/>
                    <a:pt x="1406" y="880"/>
                    <a:pt x="2049" y="880"/>
                  </a:cubicBezTo>
                  <a:close/>
                  <a:moveTo>
                    <a:pt x="2049" y="0"/>
                  </a:moveTo>
                  <a:cubicBezTo>
                    <a:pt x="916" y="0"/>
                    <a:pt x="0" y="925"/>
                    <a:pt x="0" y="2050"/>
                  </a:cubicBezTo>
                  <a:cubicBezTo>
                    <a:pt x="0" y="3174"/>
                    <a:pt x="916" y="4099"/>
                    <a:pt x="2049" y="4099"/>
                  </a:cubicBezTo>
                  <a:cubicBezTo>
                    <a:pt x="3174" y="4099"/>
                    <a:pt x="4090" y="3174"/>
                    <a:pt x="4090" y="2050"/>
                  </a:cubicBezTo>
                  <a:cubicBezTo>
                    <a:pt x="4090" y="925"/>
                    <a:pt x="3174" y="0"/>
                    <a:pt x="2049" y="0"/>
                  </a:cubicBezTo>
                  <a:close/>
                </a:path>
              </a:pathLst>
            </a:cu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2599650" y="2853975"/>
              <a:ext cx="152575" cy="91150"/>
            </a:xfrm>
            <a:custGeom>
              <a:avLst/>
              <a:gdLst/>
              <a:ahLst/>
              <a:cxnLst/>
              <a:rect l="l" t="t" r="r" b="b"/>
              <a:pathLst>
                <a:path w="6103" h="3646" extrusionOk="0">
                  <a:moveTo>
                    <a:pt x="3156" y="0"/>
                  </a:moveTo>
                  <a:cubicBezTo>
                    <a:pt x="1415" y="0"/>
                    <a:pt x="0" y="1415"/>
                    <a:pt x="0" y="3156"/>
                  </a:cubicBezTo>
                  <a:cubicBezTo>
                    <a:pt x="0" y="3174"/>
                    <a:pt x="0" y="3183"/>
                    <a:pt x="0" y="3211"/>
                  </a:cubicBezTo>
                  <a:cubicBezTo>
                    <a:pt x="9" y="3455"/>
                    <a:pt x="200" y="3646"/>
                    <a:pt x="444" y="3646"/>
                  </a:cubicBezTo>
                  <a:lnTo>
                    <a:pt x="4761" y="3646"/>
                  </a:lnTo>
                  <a:cubicBezTo>
                    <a:pt x="5006" y="3646"/>
                    <a:pt x="5205" y="3446"/>
                    <a:pt x="5205" y="3211"/>
                  </a:cubicBezTo>
                  <a:cubicBezTo>
                    <a:pt x="5205" y="2966"/>
                    <a:pt x="5006" y="2766"/>
                    <a:pt x="4761" y="2766"/>
                  </a:cubicBezTo>
                  <a:lnTo>
                    <a:pt x="907" y="2766"/>
                  </a:lnTo>
                  <a:cubicBezTo>
                    <a:pt x="1097" y="1696"/>
                    <a:pt x="2031" y="871"/>
                    <a:pt x="3156" y="871"/>
                  </a:cubicBezTo>
                  <a:cubicBezTo>
                    <a:pt x="4035" y="871"/>
                    <a:pt x="4824" y="1361"/>
                    <a:pt x="5214" y="2150"/>
                  </a:cubicBezTo>
                  <a:cubicBezTo>
                    <a:pt x="5285" y="2305"/>
                    <a:pt x="5439" y="2395"/>
                    <a:pt x="5600" y="2395"/>
                  </a:cubicBezTo>
                  <a:cubicBezTo>
                    <a:pt x="5666" y="2395"/>
                    <a:pt x="5732" y="2380"/>
                    <a:pt x="5795" y="2349"/>
                  </a:cubicBezTo>
                  <a:cubicBezTo>
                    <a:pt x="6012" y="2249"/>
                    <a:pt x="6103" y="1986"/>
                    <a:pt x="5994" y="1769"/>
                  </a:cubicBezTo>
                  <a:cubicBezTo>
                    <a:pt x="5459" y="681"/>
                    <a:pt x="4371" y="0"/>
                    <a:pt x="3156" y="0"/>
                  </a:cubicBezTo>
                  <a:close/>
                </a:path>
              </a:pathLst>
            </a:cu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2897525" y="2773275"/>
              <a:ext cx="102275" cy="102475"/>
            </a:xfrm>
            <a:custGeom>
              <a:avLst/>
              <a:gdLst/>
              <a:ahLst/>
              <a:cxnLst/>
              <a:rect l="l" t="t" r="r" b="b"/>
              <a:pathLst>
                <a:path w="4091" h="4099" extrusionOk="0">
                  <a:moveTo>
                    <a:pt x="2041" y="880"/>
                  </a:moveTo>
                  <a:cubicBezTo>
                    <a:pt x="2694" y="880"/>
                    <a:pt x="3220" y="1406"/>
                    <a:pt x="3220" y="2050"/>
                  </a:cubicBezTo>
                  <a:cubicBezTo>
                    <a:pt x="3220" y="2693"/>
                    <a:pt x="2694" y="3219"/>
                    <a:pt x="2041" y="3219"/>
                  </a:cubicBezTo>
                  <a:cubicBezTo>
                    <a:pt x="1397" y="3219"/>
                    <a:pt x="871" y="2693"/>
                    <a:pt x="871" y="2050"/>
                  </a:cubicBezTo>
                  <a:cubicBezTo>
                    <a:pt x="871" y="1406"/>
                    <a:pt x="1397" y="880"/>
                    <a:pt x="2041" y="880"/>
                  </a:cubicBezTo>
                  <a:close/>
                  <a:moveTo>
                    <a:pt x="2041" y="0"/>
                  </a:moveTo>
                  <a:cubicBezTo>
                    <a:pt x="916" y="0"/>
                    <a:pt x="0" y="925"/>
                    <a:pt x="0" y="2050"/>
                  </a:cubicBezTo>
                  <a:cubicBezTo>
                    <a:pt x="0" y="3174"/>
                    <a:pt x="916" y="4099"/>
                    <a:pt x="2041" y="4099"/>
                  </a:cubicBezTo>
                  <a:cubicBezTo>
                    <a:pt x="3174" y="4099"/>
                    <a:pt x="4090" y="3174"/>
                    <a:pt x="4090" y="2050"/>
                  </a:cubicBezTo>
                  <a:cubicBezTo>
                    <a:pt x="4090" y="925"/>
                    <a:pt x="3174" y="0"/>
                    <a:pt x="2041" y="0"/>
                  </a:cubicBezTo>
                  <a:close/>
                </a:path>
              </a:pathLst>
            </a:cu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2877350" y="2853975"/>
              <a:ext cx="151225" cy="91150"/>
            </a:xfrm>
            <a:custGeom>
              <a:avLst/>
              <a:gdLst/>
              <a:ahLst/>
              <a:cxnLst/>
              <a:rect l="l" t="t" r="r" b="b"/>
              <a:pathLst>
                <a:path w="6049" h="3646" extrusionOk="0">
                  <a:moveTo>
                    <a:pt x="2893" y="0"/>
                  </a:moveTo>
                  <a:cubicBezTo>
                    <a:pt x="1732" y="0"/>
                    <a:pt x="671" y="635"/>
                    <a:pt x="118" y="1651"/>
                  </a:cubicBezTo>
                  <a:cubicBezTo>
                    <a:pt x="0" y="1868"/>
                    <a:pt x="82" y="2131"/>
                    <a:pt x="291" y="2249"/>
                  </a:cubicBezTo>
                  <a:cubicBezTo>
                    <a:pt x="358" y="2283"/>
                    <a:pt x="430" y="2299"/>
                    <a:pt x="500" y="2299"/>
                  </a:cubicBezTo>
                  <a:cubicBezTo>
                    <a:pt x="657" y="2299"/>
                    <a:pt x="808" y="2218"/>
                    <a:pt x="889" y="2068"/>
                  </a:cubicBezTo>
                  <a:cubicBezTo>
                    <a:pt x="1288" y="1333"/>
                    <a:pt x="2059" y="871"/>
                    <a:pt x="2893" y="871"/>
                  </a:cubicBezTo>
                  <a:cubicBezTo>
                    <a:pt x="4017" y="871"/>
                    <a:pt x="4951" y="1687"/>
                    <a:pt x="5142" y="2766"/>
                  </a:cubicBezTo>
                  <a:lnTo>
                    <a:pt x="1152" y="2766"/>
                  </a:lnTo>
                  <a:cubicBezTo>
                    <a:pt x="907" y="2766"/>
                    <a:pt x="717" y="2966"/>
                    <a:pt x="717" y="3211"/>
                  </a:cubicBezTo>
                  <a:cubicBezTo>
                    <a:pt x="717" y="3446"/>
                    <a:pt x="907" y="3646"/>
                    <a:pt x="1152" y="3646"/>
                  </a:cubicBezTo>
                  <a:lnTo>
                    <a:pt x="5613" y="3646"/>
                  </a:lnTo>
                  <a:cubicBezTo>
                    <a:pt x="5849" y="3646"/>
                    <a:pt x="6049" y="3437"/>
                    <a:pt x="6049" y="3201"/>
                  </a:cubicBezTo>
                  <a:cubicBezTo>
                    <a:pt x="6049" y="3183"/>
                    <a:pt x="6049" y="3174"/>
                    <a:pt x="6049" y="3156"/>
                  </a:cubicBezTo>
                  <a:cubicBezTo>
                    <a:pt x="6049" y="1415"/>
                    <a:pt x="4634" y="0"/>
                    <a:pt x="2893" y="0"/>
                  </a:cubicBezTo>
                  <a:close/>
                </a:path>
              </a:pathLst>
            </a:cu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 name="Picture 2" descr="https://cftdelosrios.cl/wp-content/uploads/2021/09/cropped-Recurso-2.png">
            <a:extLst>
              <a:ext uri="{FF2B5EF4-FFF2-40B4-BE49-F238E27FC236}">
                <a16:creationId xmlns:a16="http://schemas.microsoft.com/office/drawing/2014/main" id="{69A2C4FF-609D-4173-89C5-69E353AAAC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1746" y="45914"/>
            <a:ext cx="976604" cy="5064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5"/>
          <p:cNvSpPr txBox="1">
            <a:spLocks noGrp="1"/>
          </p:cNvSpPr>
          <p:nvPr>
            <p:ph type="title"/>
          </p:nvPr>
        </p:nvSpPr>
        <p:spPr>
          <a:xfrm>
            <a:off x="216873" y="0"/>
            <a:ext cx="561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700"/>
              <a:buNone/>
            </a:pPr>
            <a:r>
              <a:rPr lang="es" sz="2600" b="1" dirty="0">
                <a:latin typeface="Sora"/>
                <a:ea typeface="Sora"/>
                <a:cs typeface="Sora"/>
                <a:sym typeface="Sora"/>
              </a:rPr>
              <a:t>Introducción a </a:t>
            </a:r>
            <a:endParaRPr sz="2600" b="1" dirty="0">
              <a:latin typeface="Sora"/>
              <a:ea typeface="Sora"/>
              <a:cs typeface="Sora"/>
              <a:sym typeface="Sora"/>
            </a:endParaRPr>
          </a:p>
          <a:p>
            <a:pPr marL="0" lvl="0" indent="0" algn="l" rtl="0">
              <a:spcBef>
                <a:spcPts val="0"/>
              </a:spcBef>
              <a:spcAft>
                <a:spcPts val="0"/>
              </a:spcAft>
              <a:buSzPts val="700"/>
              <a:buNone/>
            </a:pPr>
            <a:r>
              <a:rPr lang="es" sz="2600" dirty="0">
                <a:latin typeface="Sora"/>
                <a:ea typeface="Sora"/>
                <a:cs typeface="Sora"/>
                <a:sym typeface="Sora"/>
              </a:rPr>
              <a:t>redes neuronales</a:t>
            </a:r>
            <a:endParaRPr sz="2600" dirty="0">
              <a:latin typeface="Sora"/>
              <a:ea typeface="Sora"/>
              <a:cs typeface="Sora"/>
              <a:sym typeface="Sora"/>
            </a:endParaRPr>
          </a:p>
        </p:txBody>
      </p:sp>
      <p:sp>
        <p:nvSpPr>
          <p:cNvPr id="448" name="Google Shape;448;p25"/>
          <p:cNvSpPr txBox="1">
            <a:spLocks noGrp="1"/>
          </p:cNvSpPr>
          <p:nvPr>
            <p:ph type="body" idx="4294967295"/>
          </p:nvPr>
        </p:nvSpPr>
        <p:spPr>
          <a:xfrm>
            <a:off x="346300" y="1019385"/>
            <a:ext cx="4098600" cy="2770500"/>
          </a:xfrm>
          <a:prstGeom prst="rect">
            <a:avLst/>
          </a:prstGeom>
        </p:spPr>
        <p:txBody>
          <a:bodyPr spcFirstLastPara="1" wrap="square" lIns="91425" tIns="91425" rIns="91425" bIns="91425" anchor="t" anchorCtr="0">
            <a:spAutoFit/>
          </a:bodyPr>
          <a:lstStyle/>
          <a:p>
            <a:pPr marL="0" lvl="0" indent="0" algn="just" rtl="0">
              <a:spcBef>
                <a:spcPts val="0"/>
              </a:spcBef>
              <a:spcAft>
                <a:spcPts val="0"/>
              </a:spcAft>
              <a:buNone/>
            </a:pPr>
            <a:r>
              <a:rPr lang="es" sz="2000" dirty="0">
                <a:solidFill>
                  <a:schemeClr val="dk1"/>
                </a:solidFill>
                <a:latin typeface="Work Sans Medium"/>
                <a:ea typeface="Work Sans Medium"/>
                <a:cs typeface="Work Sans Medium"/>
                <a:sym typeface="Work Sans Medium"/>
              </a:rPr>
              <a:t>Las redes neuronales para Deep Learning tratan de imitar la forma en la que se conectan las neuronas humanas. </a:t>
            </a:r>
            <a:endParaRPr sz="2000" dirty="0">
              <a:solidFill>
                <a:schemeClr val="dk1"/>
              </a:solidFill>
              <a:latin typeface="Work Sans Medium"/>
              <a:ea typeface="Work Sans Medium"/>
              <a:cs typeface="Work Sans Medium"/>
              <a:sym typeface="Work Sans Medium"/>
            </a:endParaRPr>
          </a:p>
          <a:p>
            <a:pPr marL="0" lvl="0" indent="0" algn="just" rtl="0">
              <a:spcBef>
                <a:spcPts val="1200"/>
              </a:spcBef>
              <a:spcAft>
                <a:spcPts val="1200"/>
              </a:spcAft>
              <a:buNone/>
            </a:pPr>
            <a:r>
              <a:rPr lang="es" sz="2000" dirty="0">
                <a:solidFill>
                  <a:schemeClr val="dk1"/>
                </a:solidFill>
                <a:latin typeface="Work Sans Medium"/>
                <a:ea typeface="Work Sans Medium"/>
                <a:cs typeface="Work Sans Medium"/>
                <a:sym typeface="Work Sans Medium"/>
              </a:rPr>
              <a:t>Se basa en por lo menos dos entradas, un sesgo y una función de activación.</a:t>
            </a:r>
            <a:endParaRPr sz="2000" dirty="0">
              <a:solidFill>
                <a:schemeClr val="dk1"/>
              </a:solidFill>
              <a:latin typeface="Work Sans Medium"/>
              <a:ea typeface="Work Sans Medium"/>
              <a:cs typeface="Work Sans Medium"/>
              <a:sym typeface="Work Sans Medium"/>
            </a:endParaRPr>
          </a:p>
        </p:txBody>
      </p:sp>
      <p:pic>
        <p:nvPicPr>
          <p:cNvPr id="449" name="Google Shape;449;p25"/>
          <p:cNvPicPr preferRelativeResize="0"/>
          <p:nvPr/>
        </p:nvPicPr>
        <p:blipFill rotWithShape="1">
          <a:blip r:embed="rId3">
            <a:alphaModFix/>
          </a:blip>
          <a:srcRect l="6597" t="5841" r="4961" b="15542"/>
          <a:stretch/>
        </p:blipFill>
        <p:spPr>
          <a:xfrm>
            <a:off x="4699101" y="1144693"/>
            <a:ext cx="4356845" cy="2526454"/>
          </a:xfrm>
          <a:prstGeom prst="rect">
            <a:avLst/>
          </a:prstGeom>
          <a:noFill/>
          <a:ln>
            <a:noFill/>
          </a:ln>
        </p:spPr>
      </p:pic>
      <p:pic>
        <p:nvPicPr>
          <p:cNvPr id="7" name="Picture 2" descr="https://cftdelosrios.cl/wp-content/uploads/2021/09/cropped-Recurso-2.png">
            <a:extLst>
              <a:ext uri="{FF2B5EF4-FFF2-40B4-BE49-F238E27FC236}">
                <a16:creationId xmlns:a16="http://schemas.microsoft.com/office/drawing/2014/main" id="{57F6062D-6D83-40CF-8F32-A19C967DD3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67396" y="33114"/>
            <a:ext cx="976604" cy="5064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normAutofit fontScale="90000"/>
          </a:bodyPr>
          <a:lstStyle/>
          <a:p>
            <a:pPr rtl="0"/>
            <a:r>
              <a:rPr lang="es-ES" dirty="0"/>
              <a:t>REDES NEURONALES ARTIFICIALES (ANN)</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4294967295"/>
          </p:nvPr>
        </p:nvPicPr>
        <p:blipFill>
          <a:blip r:embed="rId3">
            <a:extLst>
              <a:ext uri="{837473B0-CC2E-450A-ABE3-18F120FF3D39}">
                <a1611:picAttrSrcUrl xmlns:a1611="http://schemas.microsoft.com/office/drawing/2016/11/main" r:id="rId4"/>
              </a:ext>
            </a:extLst>
          </a:blip>
          <a:srcRect/>
          <a:stretch/>
        </p:blipFill>
        <p:spPr>
          <a:xfrm>
            <a:off x="311700" y="1673225"/>
            <a:ext cx="4067175" cy="2719388"/>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4294967295"/>
          </p:nvPr>
        </p:nvSpPr>
        <p:spPr>
          <a:xfrm>
            <a:off x="5077753" y="1762919"/>
            <a:ext cx="3651250" cy="2540000"/>
          </a:xfrm>
        </p:spPr>
        <p:txBody>
          <a:bodyPr>
            <a:normAutofit fontScale="92500" lnSpcReduction="20000"/>
          </a:bodyPr>
          <a:lstStyle/>
          <a:p>
            <a:pPr marL="0" indent="0" algn="ctr">
              <a:buNone/>
            </a:pPr>
            <a:r>
              <a:rPr lang="es-ES" i="1" dirty="0"/>
              <a:t>“Una Red Neuronal Artificial (Artificial Neural Network), es un modelo computacional inspirado en el funcionamiento del cerebro humano. Consiste en una red de nodos interconectados que procesan información de manera similar a las neuronas en el cerebro. </a:t>
            </a:r>
            <a:endParaRPr lang="es-ES" dirty="0"/>
          </a:p>
        </p:txBody>
      </p:sp>
      <p:pic>
        <p:nvPicPr>
          <p:cNvPr id="6" name="Picture 2" descr="https://cftdelosrios.cl/wp-content/uploads/2021/09/cropped-Recurso-2.png">
            <a:extLst>
              <a:ext uri="{FF2B5EF4-FFF2-40B4-BE49-F238E27FC236}">
                <a16:creationId xmlns:a16="http://schemas.microsoft.com/office/drawing/2014/main" id="{8C4C4A44-D2F6-4E71-9046-3655ED3658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67396" y="33114"/>
            <a:ext cx="976604" cy="506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53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normAutofit fontScale="90000"/>
          </a:bodyPr>
          <a:lstStyle/>
          <a:p>
            <a:r>
              <a:rPr lang="es-ES" dirty="0"/>
              <a:t>REDES NEURONALES ARTIFICIALES (ANN)</a:t>
            </a:r>
          </a:p>
        </p:txBody>
      </p:sp>
      <p:graphicFrame>
        <p:nvGraphicFramePr>
          <p:cNvPr id="11" name="Marcador de contenido 6">
            <a:extLst>
              <a:ext uri="{FF2B5EF4-FFF2-40B4-BE49-F238E27FC236}">
                <a16:creationId xmlns:a16="http://schemas.microsoft.com/office/drawing/2014/main" id="{6ABB82D7-14C6-73D6-CA5D-C507D0FE70DB}"/>
              </a:ext>
            </a:extLst>
          </p:cNvPr>
          <p:cNvGraphicFramePr>
            <a:graphicFrameLocks noGrp="1"/>
          </p:cNvGraphicFramePr>
          <p:nvPr>
            <p:ph idx="4294967295"/>
          </p:nvPr>
        </p:nvGraphicFramePr>
        <p:xfrm>
          <a:off x="161119" y="1156946"/>
          <a:ext cx="8272462" cy="350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https://cftdelosrios.cl/wp-content/uploads/2021/09/cropped-Recurso-2.png">
            <a:extLst>
              <a:ext uri="{FF2B5EF4-FFF2-40B4-BE49-F238E27FC236}">
                <a16:creationId xmlns:a16="http://schemas.microsoft.com/office/drawing/2014/main" id="{A8DDCF13-1409-40A8-945C-D4B6116DEFB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67396" y="33114"/>
            <a:ext cx="976604" cy="506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664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normAutofit fontScale="90000"/>
          </a:bodyPr>
          <a:lstStyle/>
          <a:p>
            <a:r>
              <a:rPr lang="es-ES" dirty="0"/>
              <a:t>NEURONAS</a:t>
            </a:r>
          </a:p>
        </p:txBody>
      </p:sp>
      <p:sp>
        <p:nvSpPr>
          <p:cNvPr id="7" name="Marcador de contenido 6">
            <a:extLst>
              <a:ext uri="{FF2B5EF4-FFF2-40B4-BE49-F238E27FC236}">
                <a16:creationId xmlns:a16="http://schemas.microsoft.com/office/drawing/2014/main" id="{D1BB2689-4F57-2CF9-E43C-B7ADC2570F07}"/>
              </a:ext>
            </a:extLst>
          </p:cNvPr>
          <p:cNvSpPr>
            <a:spLocks noGrp="1"/>
          </p:cNvSpPr>
          <p:nvPr>
            <p:ph idx="4294967295"/>
          </p:nvPr>
        </p:nvSpPr>
        <p:spPr>
          <a:xfrm>
            <a:off x="253219" y="1649022"/>
            <a:ext cx="8270875" cy="2357437"/>
          </a:xfrm>
          <a:solidFill>
            <a:schemeClr val="accent3">
              <a:lumMod val="40000"/>
              <a:lumOff val="60000"/>
            </a:schemeClr>
          </a:solidFill>
        </p:spPr>
        <p:txBody>
          <a:bodyPr>
            <a:normAutofit fontScale="85000" lnSpcReduction="10000"/>
          </a:bodyPr>
          <a:lstStyle/>
          <a:p>
            <a:pPr marL="0" indent="0" algn="just">
              <a:buNone/>
            </a:pPr>
            <a:r>
              <a:rPr lang="es-ES" dirty="0"/>
              <a:t>Las </a:t>
            </a:r>
            <a:r>
              <a:rPr lang="es-ES" b="1" dirty="0"/>
              <a:t>neuronas</a:t>
            </a:r>
            <a:r>
              <a:rPr lang="es-ES" dirty="0"/>
              <a:t> son los componentes fundamentales de una red neuronal artificial (ANN). Estas unidades básicas de procesamiento son similares en concepto a las neuronas en el cerebro humano, pero adaptadas para el procesamiento en un entorno computacional. </a:t>
            </a:r>
          </a:p>
          <a:p>
            <a:pPr marL="0" indent="0" algn="just">
              <a:buNone/>
            </a:pPr>
            <a:r>
              <a:rPr lang="es-ES" dirty="0"/>
              <a:t>Las neuronas en una ANN reciben entradas, las procesan y producen una salida. Estas operaciones se repiten en todas las neuronas de la red, lo que permite que la ANN procese información y realice tareas específicas, como reconocimiento de patrones, clasificación de imágenes, predicción de series temporales, entre otras.</a:t>
            </a:r>
          </a:p>
        </p:txBody>
      </p:sp>
      <p:pic>
        <p:nvPicPr>
          <p:cNvPr id="4" name="Picture 2" descr="https://cftdelosrios.cl/wp-content/uploads/2021/09/cropped-Recurso-2.png">
            <a:extLst>
              <a:ext uri="{FF2B5EF4-FFF2-40B4-BE49-F238E27FC236}">
                <a16:creationId xmlns:a16="http://schemas.microsoft.com/office/drawing/2014/main" id="{BD9F0931-AC77-4219-AA35-4C60C04576C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7396" y="33114"/>
            <a:ext cx="976604" cy="506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225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normAutofit fontScale="90000"/>
          </a:bodyPr>
          <a:lstStyle/>
          <a:p>
            <a:r>
              <a:rPr lang="es-ES" dirty="0"/>
              <a:t>NEURONAS</a:t>
            </a:r>
          </a:p>
        </p:txBody>
      </p:sp>
      <p:pic>
        <p:nvPicPr>
          <p:cNvPr id="8" name="Imagen 7" descr="Diagrama&#10;&#10;Descripción generada automáticamente">
            <a:extLst>
              <a:ext uri="{FF2B5EF4-FFF2-40B4-BE49-F238E27FC236}">
                <a16:creationId xmlns:a16="http://schemas.microsoft.com/office/drawing/2014/main" id="{45864F40-41BC-7D0D-64BD-59A988327198}"/>
              </a:ext>
            </a:extLst>
          </p:cNvPr>
          <p:cNvPicPr>
            <a:picLocks noChangeAspect="1"/>
          </p:cNvPicPr>
          <p:nvPr/>
        </p:nvPicPr>
        <p:blipFill>
          <a:blip r:embed="rId2"/>
          <a:stretch>
            <a:fillRect/>
          </a:stretch>
        </p:blipFill>
        <p:spPr>
          <a:xfrm>
            <a:off x="766619" y="1455606"/>
            <a:ext cx="7375788" cy="3687894"/>
          </a:xfrm>
          <a:prstGeom prst="rect">
            <a:avLst/>
          </a:prstGeom>
        </p:spPr>
      </p:pic>
      <p:sp>
        <p:nvSpPr>
          <p:cNvPr id="11" name="CuadroTexto 10">
            <a:extLst>
              <a:ext uri="{FF2B5EF4-FFF2-40B4-BE49-F238E27FC236}">
                <a16:creationId xmlns:a16="http://schemas.microsoft.com/office/drawing/2014/main" id="{EA16E824-C327-04F8-F60C-FEFB846ADFED}"/>
              </a:ext>
            </a:extLst>
          </p:cNvPr>
          <p:cNvSpPr txBox="1"/>
          <p:nvPr/>
        </p:nvSpPr>
        <p:spPr>
          <a:xfrm>
            <a:off x="1371600" y="2427647"/>
            <a:ext cx="737235" cy="415498"/>
          </a:xfrm>
          <a:prstGeom prst="rect">
            <a:avLst/>
          </a:prstGeom>
          <a:solidFill>
            <a:schemeClr val="accent3">
              <a:lumMod val="20000"/>
              <a:lumOff val="80000"/>
            </a:schemeClr>
          </a:solidFill>
        </p:spPr>
        <p:txBody>
          <a:bodyPr wrap="square" rtlCol="0">
            <a:spAutoFit/>
          </a:bodyPr>
          <a:lstStyle/>
          <a:p>
            <a:pPr algn="ctr"/>
            <a:r>
              <a:rPr lang="es-MX" sz="1050" dirty="0">
                <a:latin typeface="Arial" panose="020B0604020202020204" pitchFamily="34" charset="0"/>
                <a:cs typeface="Arial" panose="020B0604020202020204" pitchFamily="34" charset="0"/>
              </a:rPr>
              <a:t>Dendritas</a:t>
            </a:r>
            <a:endParaRPr lang="es-CL" sz="1050"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9F7D1EF8-50E6-2AB7-820D-6B8CCD049CD0}"/>
              </a:ext>
            </a:extLst>
          </p:cNvPr>
          <p:cNvSpPr txBox="1"/>
          <p:nvPr/>
        </p:nvSpPr>
        <p:spPr>
          <a:xfrm>
            <a:off x="2703195" y="2927710"/>
            <a:ext cx="737235" cy="253916"/>
          </a:xfrm>
          <a:prstGeom prst="rect">
            <a:avLst/>
          </a:prstGeom>
          <a:solidFill>
            <a:schemeClr val="accent3">
              <a:lumMod val="20000"/>
              <a:lumOff val="80000"/>
            </a:schemeClr>
          </a:solidFill>
        </p:spPr>
        <p:txBody>
          <a:bodyPr wrap="square" rtlCol="0">
            <a:spAutoFit/>
          </a:bodyPr>
          <a:lstStyle/>
          <a:p>
            <a:pPr algn="ctr"/>
            <a:r>
              <a:rPr lang="es-MX" sz="1050" dirty="0">
                <a:latin typeface="Arial" panose="020B0604020202020204" pitchFamily="34" charset="0"/>
                <a:cs typeface="Arial" panose="020B0604020202020204" pitchFamily="34" charset="0"/>
              </a:rPr>
              <a:t>Axón</a:t>
            </a:r>
            <a:endParaRPr lang="es-CL" sz="1050"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FEC70532-9201-7350-203E-0418232D4BAB}"/>
              </a:ext>
            </a:extLst>
          </p:cNvPr>
          <p:cNvSpPr txBox="1"/>
          <p:nvPr/>
        </p:nvSpPr>
        <p:spPr>
          <a:xfrm>
            <a:off x="1591628" y="4130717"/>
            <a:ext cx="737235" cy="415498"/>
          </a:xfrm>
          <a:prstGeom prst="rect">
            <a:avLst/>
          </a:prstGeom>
          <a:solidFill>
            <a:schemeClr val="accent3">
              <a:lumMod val="20000"/>
              <a:lumOff val="80000"/>
            </a:schemeClr>
          </a:solidFill>
        </p:spPr>
        <p:txBody>
          <a:bodyPr wrap="square" rtlCol="0">
            <a:spAutoFit/>
          </a:bodyPr>
          <a:lstStyle/>
          <a:p>
            <a:pPr algn="ctr"/>
            <a:r>
              <a:rPr lang="es-MX" sz="1050" dirty="0">
                <a:latin typeface="Arial" panose="020B0604020202020204" pitchFamily="34" charset="0"/>
                <a:cs typeface="Arial" panose="020B0604020202020204" pitchFamily="34" charset="0"/>
              </a:rPr>
              <a:t>Núcleo (soma)</a:t>
            </a:r>
            <a:endParaRPr lang="es-CL" sz="105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54839EA9-5AC0-59C8-5144-5EF5BD844083}"/>
              </a:ext>
            </a:extLst>
          </p:cNvPr>
          <p:cNvSpPr txBox="1"/>
          <p:nvPr/>
        </p:nvSpPr>
        <p:spPr>
          <a:xfrm>
            <a:off x="2375823" y="3899885"/>
            <a:ext cx="1026651" cy="415498"/>
          </a:xfrm>
          <a:prstGeom prst="rect">
            <a:avLst/>
          </a:prstGeom>
          <a:solidFill>
            <a:schemeClr val="accent3">
              <a:lumMod val="20000"/>
              <a:lumOff val="80000"/>
            </a:schemeClr>
          </a:solidFill>
        </p:spPr>
        <p:txBody>
          <a:bodyPr wrap="square" rtlCol="0">
            <a:spAutoFit/>
          </a:bodyPr>
          <a:lstStyle/>
          <a:p>
            <a:pPr algn="ctr"/>
            <a:r>
              <a:rPr lang="es-MX" sz="1050" dirty="0">
                <a:latin typeface="Arial" panose="020B0604020202020204" pitchFamily="34" charset="0"/>
                <a:cs typeface="Arial" panose="020B0604020202020204" pitchFamily="34" charset="0"/>
              </a:rPr>
              <a:t>Cuerpo celular</a:t>
            </a:r>
            <a:endParaRPr lang="es-CL" sz="1050" dirty="0">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76E854F8-3766-6D52-C41F-2DA93D5BA06E}"/>
              </a:ext>
            </a:extLst>
          </p:cNvPr>
          <p:cNvSpPr/>
          <p:nvPr/>
        </p:nvSpPr>
        <p:spPr>
          <a:xfrm>
            <a:off x="5237797" y="1988820"/>
            <a:ext cx="2614613" cy="2628063"/>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sz="1050"/>
          </a:p>
        </p:txBody>
      </p:sp>
      <p:pic>
        <p:nvPicPr>
          <p:cNvPr id="18" name="Picture 2">
            <a:extLst>
              <a:ext uri="{FF2B5EF4-FFF2-40B4-BE49-F238E27FC236}">
                <a16:creationId xmlns:a16="http://schemas.microsoft.com/office/drawing/2014/main" id="{CF531F2E-61C0-0892-3EE6-70FD3F49D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1012" y="2283065"/>
            <a:ext cx="2476762" cy="2020330"/>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119C9ECF-AD0B-7432-DFD3-6BA89DFDED1A}"/>
              </a:ext>
            </a:extLst>
          </p:cNvPr>
          <p:cNvSpPr txBox="1"/>
          <p:nvPr/>
        </p:nvSpPr>
        <p:spPr>
          <a:xfrm>
            <a:off x="5286374" y="2057612"/>
            <a:ext cx="805815" cy="415498"/>
          </a:xfrm>
          <a:prstGeom prst="rect">
            <a:avLst/>
          </a:prstGeom>
          <a:noFill/>
        </p:spPr>
        <p:txBody>
          <a:bodyPr wrap="square" rtlCol="0">
            <a:spAutoFit/>
          </a:bodyPr>
          <a:lstStyle/>
          <a:p>
            <a:r>
              <a:rPr lang="es-MX" sz="1050" b="1" dirty="0">
                <a:solidFill>
                  <a:srgbClr val="C00000"/>
                </a:solidFill>
                <a:latin typeface="Arial" panose="020B0604020202020204" pitchFamily="34" charset="0"/>
                <a:cs typeface="Arial" panose="020B0604020202020204" pitchFamily="34" charset="0"/>
              </a:rPr>
              <a:t>ENTRADA</a:t>
            </a:r>
            <a:endParaRPr lang="es-CL" sz="1050" b="1" dirty="0">
              <a:solidFill>
                <a:srgbClr val="C00000"/>
              </a:solidFill>
              <a:latin typeface="Arial" panose="020B0604020202020204" pitchFamily="34" charset="0"/>
              <a:cs typeface="Arial" panose="020B0604020202020204" pitchFamily="34" charset="0"/>
            </a:endParaRPr>
          </a:p>
        </p:txBody>
      </p:sp>
      <p:sp>
        <p:nvSpPr>
          <p:cNvPr id="21" name="CuadroTexto 20">
            <a:extLst>
              <a:ext uri="{FF2B5EF4-FFF2-40B4-BE49-F238E27FC236}">
                <a16:creationId xmlns:a16="http://schemas.microsoft.com/office/drawing/2014/main" id="{E32A70A2-174D-6130-47AE-73A38C8C6A67}"/>
              </a:ext>
            </a:extLst>
          </p:cNvPr>
          <p:cNvSpPr txBox="1"/>
          <p:nvPr/>
        </p:nvSpPr>
        <p:spPr>
          <a:xfrm>
            <a:off x="7206996" y="2722595"/>
            <a:ext cx="652046" cy="415498"/>
          </a:xfrm>
          <a:prstGeom prst="rect">
            <a:avLst/>
          </a:prstGeom>
          <a:noFill/>
        </p:spPr>
        <p:txBody>
          <a:bodyPr wrap="square" rtlCol="0">
            <a:spAutoFit/>
          </a:bodyPr>
          <a:lstStyle/>
          <a:p>
            <a:r>
              <a:rPr lang="es-MX" sz="1050" b="1" dirty="0">
                <a:solidFill>
                  <a:srgbClr val="C00000"/>
                </a:solidFill>
                <a:latin typeface="Arial" panose="020B0604020202020204" pitchFamily="34" charset="0"/>
                <a:cs typeface="Arial" panose="020B0604020202020204" pitchFamily="34" charset="0"/>
              </a:rPr>
              <a:t>SALIDA</a:t>
            </a:r>
            <a:endParaRPr lang="es-CL" sz="1050" b="1" dirty="0">
              <a:solidFill>
                <a:srgbClr val="C00000"/>
              </a:solidFill>
              <a:latin typeface="Arial" panose="020B0604020202020204" pitchFamily="34" charset="0"/>
              <a:cs typeface="Arial" panose="020B0604020202020204" pitchFamily="34" charset="0"/>
            </a:endParaRPr>
          </a:p>
        </p:txBody>
      </p:sp>
      <p:sp>
        <p:nvSpPr>
          <p:cNvPr id="22" name="CuadroTexto 21">
            <a:extLst>
              <a:ext uri="{FF2B5EF4-FFF2-40B4-BE49-F238E27FC236}">
                <a16:creationId xmlns:a16="http://schemas.microsoft.com/office/drawing/2014/main" id="{3819CBDE-DC9E-8CF8-4C0C-E6630610A4C5}"/>
              </a:ext>
            </a:extLst>
          </p:cNvPr>
          <p:cNvSpPr txBox="1"/>
          <p:nvPr/>
        </p:nvSpPr>
        <p:spPr>
          <a:xfrm>
            <a:off x="1111018" y="2057612"/>
            <a:ext cx="961220" cy="253916"/>
          </a:xfrm>
          <a:prstGeom prst="rect">
            <a:avLst/>
          </a:prstGeom>
          <a:solidFill>
            <a:schemeClr val="accent3">
              <a:lumMod val="20000"/>
              <a:lumOff val="80000"/>
            </a:schemeClr>
          </a:solidFill>
        </p:spPr>
        <p:txBody>
          <a:bodyPr wrap="square" rtlCol="0">
            <a:spAutoFit/>
          </a:bodyPr>
          <a:lstStyle/>
          <a:p>
            <a:r>
              <a:rPr lang="es-MX" sz="1050" b="1" dirty="0">
                <a:solidFill>
                  <a:srgbClr val="C00000"/>
                </a:solidFill>
                <a:latin typeface="Arial" panose="020B0604020202020204" pitchFamily="34" charset="0"/>
                <a:cs typeface="Arial" panose="020B0604020202020204" pitchFamily="34" charset="0"/>
              </a:rPr>
              <a:t>ENTRADA</a:t>
            </a:r>
            <a:endParaRPr lang="es-CL" sz="1050" b="1" dirty="0">
              <a:solidFill>
                <a:srgbClr val="C00000"/>
              </a:solidFill>
              <a:latin typeface="Arial" panose="020B0604020202020204" pitchFamily="34" charset="0"/>
              <a:cs typeface="Arial" panose="020B0604020202020204" pitchFamily="34" charset="0"/>
            </a:endParaRPr>
          </a:p>
        </p:txBody>
      </p:sp>
      <p:sp>
        <p:nvSpPr>
          <p:cNvPr id="23" name="CuadroTexto 22">
            <a:extLst>
              <a:ext uri="{FF2B5EF4-FFF2-40B4-BE49-F238E27FC236}">
                <a16:creationId xmlns:a16="http://schemas.microsoft.com/office/drawing/2014/main" id="{B4432FC4-844D-865D-7065-D1A52464B506}"/>
              </a:ext>
            </a:extLst>
          </p:cNvPr>
          <p:cNvSpPr txBox="1"/>
          <p:nvPr/>
        </p:nvSpPr>
        <p:spPr>
          <a:xfrm>
            <a:off x="3618136" y="2491762"/>
            <a:ext cx="652046" cy="415498"/>
          </a:xfrm>
          <a:prstGeom prst="rect">
            <a:avLst/>
          </a:prstGeom>
          <a:solidFill>
            <a:schemeClr val="accent3">
              <a:lumMod val="20000"/>
              <a:lumOff val="80000"/>
            </a:schemeClr>
          </a:solidFill>
        </p:spPr>
        <p:txBody>
          <a:bodyPr wrap="square" rtlCol="0">
            <a:spAutoFit/>
          </a:bodyPr>
          <a:lstStyle/>
          <a:p>
            <a:r>
              <a:rPr lang="es-MX" sz="1050" b="1" dirty="0">
                <a:solidFill>
                  <a:srgbClr val="C00000"/>
                </a:solidFill>
                <a:latin typeface="Arial" panose="020B0604020202020204" pitchFamily="34" charset="0"/>
                <a:cs typeface="Arial" panose="020B0604020202020204" pitchFamily="34" charset="0"/>
              </a:rPr>
              <a:t>SALIDA</a:t>
            </a:r>
            <a:endParaRPr lang="es-CL" sz="1050" b="1" dirty="0">
              <a:solidFill>
                <a:srgbClr val="C00000"/>
              </a:solidFill>
              <a:latin typeface="Arial" panose="020B0604020202020204" pitchFamily="34" charset="0"/>
              <a:cs typeface="Arial" panose="020B0604020202020204" pitchFamily="34" charset="0"/>
            </a:endParaRPr>
          </a:p>
        </p:txBody>
      </p:sp>
      <p:pic>
        <p:nvPicPr>
          <p:cNvPr id="15" name="Picture 2" descr="https://cftdelosrios.cl/wp-content/uploads/2021/09/cropped-Recurso-2.png">
            <a:extLst>
              <a:ext uri="{FF2B5EF4-FFF2-40B4-BE49-F238E27FC236}">
                <a16:creationId xmlns:a16="http://schemas.microsoft.com/office/drawing/2014/main" id="{D8661435-2836-48FA-A98F-19DE95D10B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67396" y="33114"/>
            <a:ext cx="976604" cy="506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227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Marcador de contenido 2">
            <a:extLst>
              <a:ext uri="{FF2B5EF4-FFF2-40B4-BE49-F238E27FC236}">
                <a16:creationId xmlns:a16="http://schemas.microsoft.com/office/drawing/2014/main" id="{D12C56D6-8AE4-DD98-398A-64633D9E8EFF}"/>
              </a:ext>
            </a:extLst>
          </p:cNvPr>
          <p:cNvGraphicFramePr>
            <a:graphicFrameLocks/>
          </p:cNvGraphicFramePr>
          <p:nvPr/>
        </p:nvGraphicFramePr>
        <p:xfrm>
          <a:off x="361379" y="247130"/>
          <a:ext cx="8272211" cy="427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https://cftdelosrios.cl/wp-content/uploads/2021/09/cropped-Recurso-2.png">
            <a:extLst>
              <a:ext uri="{FF2B5EF4-FFF2-40B4-BE49-F238E27FC236}">
                <a16:creationId xmlns:a16="http://schemas.microsoft.com/office/drawing/2014/main" id="{462D1E5A-B177-4A0F-BAF3-0746FA6094B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67396" y="33114"/>
            <a:ext cx="976604" cy="506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305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normAutofit fontScale="90000"/>
          </a:bodyPr>
          <a:lstStyle/>
          <a:p>
            <a:r>
              <a:rPr lang="es-ES" dirty="0"/>
              <a:t>PERCEPTRÓN</a:t>
            </a:r>
          </a:p>
        </p:txBody>
      </p:sp>
      <p:sp>
        <p:nvSpPr>
          <p:cNvPr id="6" name="CuadroTexto 5">
            <a:extLst>
              <a:ext uri="{FF2B5EF4-FFF2-40B4-BE49-F238E27FC236}">
                <a16:creationId xmlns:a16="http://schemas.microsoft.com/office/drawing/2014/main" id="{58B21C25-9037-C6D8-FE27-D598C5A391B9}"/>
              </a:ext>
            </a:extLst>
          </p:cNvPr>
          <p:cNvSpPr txBox="1"/>
          <p:nvPr/>
        </p:nvSpPr>
        <p:spPr>
          <a:xfrm>
            <a:off x="435894" y="2022428"/>
            <a:ext cx="3489008" cy="1546577"/>
          </a:xfrm>
          <a:prstGeom prst="rect">
            <a:avLst/>
          </a:prstGeom>
          <a:noFill/>
        </p:spPr>
        <p:txBody>
          <a:bodyPr wrap="square">
            <a:spAutoFit/>
          </a:bodyPr>
          <a:lstStyle/>
          <a:p>
            <a:pPr algn="just"/>
            <a:r>
              <a:rPr lang="es-MX" sz="1050" dirty="0">
                <a:solidFill>
                  <a:srgbClr val="242424"/>
                </a:solidFill>
                <a:highlight>
                  <a:srgbClr val="FFFFFF"/>
                </a:highlight>
                <a:latin typeface="source-serif-pro"/>
              </a:rPr>
              <a:t>El </a:t>
            </a:r>
            <a:r>
              <a:rPr lang="es-MX" sz="1050" b="1" dirty="0">
                <a:solidFill>
                  <a:srgbClr val="242424"/>
                </a:solidFill>
                <a:highlight>
                  <a:srgbClr val="FFFFFF"/>
                </a:highlight>
                <a:latin typeface="source-serif-pro"/>
              </a:rPr>
              <a:t>perceptrón</a:t>
            </a:r>
            <a:r>
              <a:rPr lang="es-MX" sz="1050" dirty="0">
                <a:solidFill>
                  <a:srgbClr val="242424"/>
                </a:solidFill>
                <a:highlight>
                  <a:srgbClr val="FFFFFF"/>
                </a:highlight>
                <a:latin typeface="source-serif-pro"/>
              </a:rPr>
              <a:t> es el modelo más simple de una neurona artificial y sirve como la unidad básica de procesamiento en una red neuronal. Una neurona o “nodo” toma la suma ponderada de sus entradas y la pasa a través de una función de activación. Esta es la salida del nodo, que luego se convierte en la entrada de otro nodo en la siguiente capa. </a:t>
            </a:r>
          </a:p>
          <a:p>
            <a:pPr algn="just"/>
            <a:endParaRPr lang="es-MX" sz="1050" dirty="0">
              <a:solidFill>
                <a:srgbClr val="242424"/>
              </a:solidFill>
              <a:highlight>
                <a:srgbClr val="FFFFFF"/>
              </a:highlight>
              <a:latin typeface="source-serif-pro"/>
            </a:endParaRPr>
          </a:p>
          <a:p>
            <a:pPr algn="just"/>
            <a:r>
              <a:rPr lang="es-MX" sz="1050" dirty="0">
                <a:solidFill>
                  <a:srgbClr val="242424"/>
                </a:solidFill>
                <a:highlight>
                  <a:srgbClr val="FFFFFF"/>
                </a:highlight>
                <a:latin typeface="source-serif-pro"/>
              </a:rPr>
              <a:t>La señal fluye de izquierda a derecha y la salida final se calcula realizando este procedimiento para todos los nodos. </a:t>
            </a:r>
            <a:endParaRPr lang="es-CL" sz="1050" dirty="0"/>
          </a:p>
        </p:txBody>
      </p:sp>
      <p:grpSp>
        <p:nvGrpSpPr>
          <p:cNvPr id="20" name="Grupo 19">
            <a:extLst>
              <a:ext uri="{FF2B5EF4-FFF2-40B4-BE49-F238E27FC236}">
                <a16:creationId xmlns:a16="http://schemas.microsoft.com/office/drawing/2014/main" id="{386A9E6B-C036-0E87-71F3-ECDEAF280C05}"/>
              </a:ext>
            </a:extLst>
          </p:cNvPr>
          <p:cNvGrpSpPr/>
          <p:nvPr/>
        </p:nvGrpSpPr>
        <p:grpSpPr>
          <a:xfrm>
            <a:off x="4648845" y="1592964"/>
            <a:ext cx="4059263" cy="3269020"/>
            <a:chOff x="6341502" y="1898543"/>
            <a:chExt cx="5412350" cy="4358693"/>
          </a:xfrm>
        </p:grpSpPr>
        <p:pic>
          <p:nvPicPr>
            <p:cNvPr id="12290" name="Picture 2">
              <a:extLst>
                <a:ext uri="{FF2B5EF4-FFF2-40B4-BE49-F238E27FC236}">
                  <a16:creationId xmlns:a16="http://schemas.microsoft.com/office/drawing/2014/main" id="{F137AB40-5902-C355-EF68-116985967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972" y="2462525"/>
              <a:ext cx="4652010" cy="3794711"/>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A40C2452-A535-EE69-E713-6B9BAD9CD5DD}"/>
                </a:ext>
              </a:extLst>
            </p:cNvPr>
            <p:cNvSpPr txBox="1"/>
            <p:nvPr/>
          </p:nvSpPr>
          <p:spPr>
            <a:xfrm>
              <a:off x="6341502" y="1910314"/>
              <a:ext cx="1659499" cy="615553"/>
            </a:xfrm>
            <a:prstGeom prst="rect">
              <a:avLst/>
            </a:prstGeom>
            <a:noFill/>
          </p:spPr>
          <p:txBody>
            <a:bodyPr wrap="square" rtlCol="0">
              <a:spAutoFit/>
            </a:bodyPr>
            <a:lstStyle/>
            <a:p>
              <a:pPr algn="ctr"/>
              <a:r>
                <a:rPr lang="es-MX" sz="1200" dirty="0">
                  <a:latin typeface="Arial" panose="020B0604020202020204" pitchFamily="34" charset="0"/>
                  <a:cs typeface="Arial" panose="020B0604020202020204" pitchFamily="34" charset="0"/>
                </a:rPr>
                <a:t>INPUT</a:t>
              </a:r>
            </a:p>
            <a:p>
              <a:pPr algn="ctr"/>
              <a:r>
                <a:rPr lang="es-MX" sz="1200" dirty="0">
                  <a:latin typeface="Arial" panose="020B0604020202020204" pitchFamily="34" charset="0"/>
                  <a:cs typeface="Arial" panose="020B0604020202020204" pitchFamily="34" charset="0"/>
                </a:rPr>
                <a:t>(ENTRADA)</a:t>
              </a:r>
              <a:endParaRPr lang="es-CL" sz="1200" dirty="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01836656-80AF-B57F-9C90-F347F2FCFD3E}"/>
                </a:ext>
              </a:extLst>
            </p:cNvPr>
            <p:cNvSpPr txBox="1"/>
            <p:nvPr/>
          </p:nvSpPr>
          <p:spPr>
            <a:xfrm>
              <a:off x="10094353" y="3136612"/>
              <a:ext cx="1659499" cy="615553"/>
            </a:xfrm>
            <a:prstGeom prst="rect">
              <a:avLst/>
            </a:prstGeom>
            <a:noFill/>
          </p:spPr>
          <p:txBody>
            <a:bodyPr wrap="square" rtlCol="0">
              <a:spAutoFit/>
            </a:bodyPr>
            <a:lstStyle/>
            <a:p>
              <a:pPr algn="ctr"/>
              <a:r>
                <a:rPr lang="es-MX" sz="1200" dirty="0">
                  <a:latin typeface="Arial" panose="020B0604020202020204" pitchFamily="34" charset="0"/>
                  <a:cs typeface="Arial" panose="020B0604020202020204" pitchFamily="34" charset="0"/>
                </a:rPr>
                <a:t>OUTPUT</a:t>
              </a:r>
            </a:p>
            <a:p>
              <a:pPr algn="ctr"/>
              <a:r>
                <a:rPr lang="es-MX" sz="1200" dirty="0">
                  <a:latin typeface="Arial" panose="020B0604020202020204" pitchFamily="34" charset="0"/>
                  <a:cs typeface="Arial" panose="020B0604020202020204" pitchFamily="34" charset="0"/>
                </a:rPr>
                <a:t>(SALIDA)</a:t>
              </a:r>
              <a:endParaRPr lang="es-CL" sz="1200"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E320A49E-A35F-E2B6-9C00-1B2F19624C2D}"/>
                </a:ext>
              </a:extLst>
            </p:cNvPr>
            <p:cNvSpPr txBox="1"/>
            <p:nvPr/>
          </p:nvSpPr>
          <p:spPr>
            <a:xfrm>
              <a:off x="8947299" y="3231296"/>
              <a:ext cx="981319" cy="492443"/>
            </a:xfrm>
            <a:prstGeom prst="rect">
              <a:avLst/>
            </a:prstGeom>
            <a:noFill/>
          </p:spPr>
          <p:txBody>
            <a:bodyPr wrap="square" rtlCol="0">
              <a:spAutoFit/>
            </a:bodyPr>
            <a:lstStyle/>
            <a:p>
              <a:pPr algn="ctr"/>
              <a:r>
                <a:rPr lang="es-MX" sz="900" dirty="0">
                  <a:latin typeface="Arial" panose="020B0604020202020204" pitchFamily="34" charset="0"/>
                  <a:cs typeface="Arial" panose="020B0604020202020204" pitchFamily="34" charset="0"/>
                </a:rPr>
                <a:t>función de activación</a:t>
              </a:r>
              <a:endParaRPr lang="es-CL" sz="900"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8FBE7401-12CE-9791-DECE-CE9EDD76A418}"/>
                </a:ext>
              </a:extLst>
            </p:cNvPr>
            <p:cNvSpPr txBox="1"/>
            <p:nvPr/>
          </p:nvSpPr>
          <p:spPr>
            <a:xfrm>
              <a:off x="7510341" y="5432253"/>
              <a:ext cx="981319" cy="492443"/>
            </a:xfrm>
            <a:prstGeom prst="rect">
              <a:avLst/>
            </a:prstGeom>
            <a:noFill/>
          </p:spPr>
          <p:txBody>
            <a:bodyPr wrap="square" rtlCol="0">
              <a:spAutoFit/>
            </a:bodyPr>
            <a:lstStyle/>
            <a:p>
              <a:pPr algn="ctr"/>
              <a:r>
                <a:rPr lang="es-MX" sz="900" dirty="0" err="1">
                  <a:latin typeface="Arial" panose="020B0604020202020204" pitchFamily="34" charset="0"/>
                  <a:cs typeface="Arial" panose="020B0604020202020204" pitchFamily="34" charset="0"/>
                </a:rPr>
                <a:t>weights</a:t>
              </a:r>
              <a:r>
                <a:rPr lang="es-MX" sz="900" dirty="0">
                  <a:latin typeface="Arial" panose="020B0604020202020204" pitchFamily="34" charset="0"/>
                  <a:cs typeface="Arial" panose="020B0604020202020204" pitchFamily="34" charset="0"/>
                </a:rPr>
                <a:t> (pesos)</a:t>
              </a:r>
              <a:endParaRPr lang="es-CL" sz="90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BA99A422-7E18-8357-2B06-C6CC59BCC9D4}"/>
                </a:ext>
              </a:extLst>
            </p:cNvPr>
            <p:cNvSpPr txBox="1"/>
            <p:nvPr/>
          </p:nvSpPr>
          <p:spPr>
            <a:xfrm>
              <a:off x="8179584" y="1898543"/>
              <a:ext cx="981319" cy="492443"/>
            </a:xfrm>
            <a:prstGeom prst="rect">
              <a:avLst/>
            </a:prstGeom>
            <a:noFill/>
          </p:spPr>
          <p:txBody>
            <a:bodyPr wrap="square" rtlCol="0">
              <a:spAutoFit/>
            </a:bodyPr>
            <a:lstStyle/>
            <a:p>
              <a:pPr algn="ctr"/>
              <a:r>
                <a:rPr lang="es-MX" sz="900" dirty="0" err="1">
                  <a:latin typeface="Arial" panose="020B0604020202020204" pitchFamily="34" charset="0"/>
                  <a:cs typeface="Arial" panose="020B0604020202020204" pitchFamily="34" charset="0"/>
                </a:rPr>
                <a:t>bias</a:t>
              </a:r>
              <a:r>
                <a:rPr lang="es-MX" sz="900" dirty="0">
                  <a:latin typeface="Arial" panose="020B0604020202020204" pitchFamily="34" charset="0"/>
                  <a:cs typeface="Arial" panose="020B0604020202020204" pitchFamily="34" charset="0"/>
                </a:rPr>
                <a:t> (sesgo)</a:t>
              </a:r>
              <a:endParaRPr lang="es-CL" sz="900" dirty="0">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C9242790-1430-8838-4EB9-F8E085E0663B}"/>
                </a:ext>
              </a:extLst>
            </p:cNvPr>
            <p:cNvSpPr txBox="1"/>
            <p:nvPr/>
          </p:nvSpPr>
          <p:spPr>
            <a:xfrm>
              <a:off x="8236734" y="4465125"/>
              <a:ext cx="981319" cy="492443"/>
            </a:xfrm>
            <a:prstGeom prst="rect">
              <a:avLst/>
            </a:prstGeom>
            <a:noFill/>
          </p:spPr>
          <p:txBody>
            <a:bodyPr wrap="square" rtlCol="0">
              <a:spAutoFit/>
            </a:bodyPr>
            <a:lstStyle/>
            <a:p>
              <a:pPr algn="ctr"/>
              <a:r>
                <a:rPr lang="es-MX" sz="900" dirty="0">
                  <a:latin typeface="Arial" panose="020B0604020202020204" pitchFamily="34" charset="0"/>
                  <a:cs typeface="Arial" panose="020B0604020202020204" pitchFamily="34" charset="0"/>
                </a:rPr>
                <a:t>suma ponderada</a:t>
              </a:r>
              <a:endParaRPr lang="es-CL" sz="900" dirty="0">
                <a:latin typeface="Arial" panose="020B0604020202020204" pitchFamily="34" charset="0"/>
                <a:cs typeface="Arial" panose="020B0604020202020204" pitchFamily="34" charset="0"/>
              </a:endParaRPr>
            </a:p>
          </p:txBody>
        </p:sp>
        <p:sp>
          <p:nvSpPr>
            <p:cNvPr id="17" name="Elipse 16">
              <a:extLst>
                <a:ext uri="{FF2B5EF4-FFF2-40B4-BE49-F238E27FC236}">
                  <a16:creationId xmlns:a16="http://schemas.microsoft.com/office/drawing/2014/main" id="{53CF2060-6F88-A127-4C9C-34611AEA9354}"/>
                </a:ext>
              </a:extLst>
            </p:cNvPr>
            <p:cNvSpPr/>
            <p:nvPr/>
          </p:nvSpPr>
          <p:spPr>
            <a:xfrm>
              <a:off x="8450840" y="2432841"/>
              <a:ext cx="461665" cy="461665"/>
            </a:xfrm>
            <a:prstGeom prst="ellipse">
              <a:avLst/>
            </a:prstGeom>
            <a:solidFill>
              <a:schemeClr val="accent5">
                <a:lumMod val="40000"/>
                <a:lumOff val="60000"/>
              </a:schemeClr>
            </a:solidFill>
            <a:ln w="12700">
              <a:solidFill>
                <a:schemeClr val="tx1">
                  <a:lumMod val="75000"/>
                  <a:lumOff val="2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s-MX" sz="1050" i="1" dirty="0">
                  <a:solidFill>
                    <a:schemeClr val="tx1"/>
                  </a:solidFill>
                  <a:latin typeface="Times New Roman" panose="02020603050405020304" pitchFamily="18" charset="0"/>
                  <a:cs typeface="Times New Roman" panose="02020603050405020304" pitchFamily="18" charset="0"/>
                </a:rPr>
                <a:t>b</a:t>
              </a:r>
              <a:endParaRPr lang="es-CL" sz="1050" i="1" dirty="0">
                <a:solidFill>
                  <a:schemeClr val="tx1"/>
                </a:solidFill>
                <a:latin typeface="Times New Roman" panose="02020603050405020304" pitchFamily="18" charset="0"/>
                <a:cs typeface="Times New Roman" panose="02020603050405020304" pitchFamily="18" charset="0"/>
              </a:endParaRPr>
            </a:p>
          </p:txBody>
        </p:sp>
        <p:cxnSp>
          <p:nvCxnSpPr>
            <p:cNvPr id="19" name="Conector recto de flecha 18">
              <a:extLst>
                <a:ext uri="{FF2B5EF4-FFF2-40B4-BE49-F238E27FC236}">
                  <a16:creationId xmlns:a16="http://schemas.microsoft.com/office/drawing/2014/main" id="{F1E4ED0A-F68E-7BA8-EBD4-84A7562B539C}"/>
                </a:ext>
              </a:extLst>
            </p:cNvPr>
            <p:cNvCxnSpPr/>
            <p:nvPr/>
          </p:nvCxnSpPr>
          <p:spPr>
            <a:xfrm>
              <a:off x="8681673" y="2922064"/>
              <a:ext cx="0" cy="86608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6" name="Picture 2" descr="https://cftdelosrios.cl/wp-content/uploads/2021/09/cropped-Recurso-2.png">
            <a:extLst>
              <a:ext uri="{FF2B5EF4-FFF2-40B4-BE49-F238E27FC236}">
                <a16:creationId xmlns:a16="http://schemas.microsoft.com/office/drawing/2014/main" id="{9876A843-27C0-4E2A-8A03-0BD50214A5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7396" y="33114"/>
            <a:ext cx="976604" cy="506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368977"/>
      </p:ext>
    </p:extLst>
  </p:cSld>
  <p:clrMapOvr>
    <a:masterClrMapping/>
  </p:clrMapOvr>
</p:sld>
</file>

<file path=ppt/theme/theme1.xml><?xml version="1.0" encoding="utf-8"?>
<a:theme xmlns:a="http://schemas.openxmlformats.org/drawingml/2006/main" name="UDD DataScience ">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1564</TotalTime>
  <Words>1230</Words>
  <Application>Microsoft Office PowerPoint</Application>
  <PresentationFormat>Presentación en pantalla (16:9)</PresentationFormat>
  <Paragraphs>101</Paragraphs>
  <Slides>17</Slides>
  <Notes>10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17</vt:i4>
      </vt:variant>
    </vt:vector>
  </HeadingPairs>
  <TitlesOfParts>
    <vt:vector size="26" baseType="lpstr">
      <vt:lpstr>Work Sans Medium</vt:lpstr>
      <vt:lpstr>Work Sans</vt:lpstr>
      <vt:lpstr>Sora</vt:lpstr>
      <vt:lpstr>source-serif-pro</vt:lpstr>
      <vt:lpstr>Sora ExtraBold</vt:lpstr>
      <vt:lpstr>Arial</vt:lpstr>
      <vt:lpstr>Sora SemiBold</vt:lpstr>
      <vt:lpstr>Times New Roman</vt:lpstr>
      <vt:lpstr>UDD DataScience </vt:lpstr>
      <vt:lpstr> Fundamentos de Deep Learning. </vt:lpstr>
      <vt:lpstr>Aplicaciones de las redes  neuronales en la vida real</vt:lpstr>
      <vt:lpstr>Introducción a  redes neuronales</vt:lpstr>
      <vt:lpstr>REDES NEURONALES ARTIFICIALES (ANN)</vt:lpstr>
      <vt:lpstr>REDES NEURONALES ARTIFICIALES (ANN)</vt:lpstr>
      <vt:lpstr>NEURONAS</vt:lpstr>
      <vt:lpstr>NEURONAS</vt:lpstr>
      <vt:lpstr>Presentación de PowerPoint</vt:lpstr>
      <vt:lpstr>PERCEPTRÓN</vt:lpstr>
      <vt:lpstr>ARQUITECTURA DE UNA RED NEURONAL</vt:lpstr>
      <vt:lpstr>Sigmoide</vt:lpstr>
      <vt:lpstr>Softmax</vt:lpstr>
      <vt:lpstr>Combinación  de neuronas</vt:lpstr>
      <vt:lpstr>Capas en una red neuronal</vt:lpstr>
      <vt:lpstr>Presentación de PowerPoint</vt:lpstr>
      <vt:lpstr>Machine Learning vs Deep Learning</vt:lpstr>
      <vt:lpstr>Red neuronal con un dataset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CINCO</dc:title>
  <cp:lastModifiedBy>DIEGO MIRANDA OLAVARRIA</cp:lastModifiedBy>
  <cp:revision>22</cp:revision>
  <dcterms:modified xsi:type="dcterms:W3CDTF">2025-06-10T04:49:32Z</dcterms:modified>
</cp:coreProperties>
</file>